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58" r:id="rId8"/>
    <p:sldId id="263"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8F8771-390B-4C7D-A515-0F399C6724D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E2779897-8933-45DA-8C9F-2F14D0A754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247CEFDB-149D-435A-9671-A6E7F6C5A700}"/>
              </a:ext>
            </a:extLst>
          </p:cNvPr>
          <p:cNvSpPr>
            <a:spLocks noGrp="1"/>
          </p:cNvSpPr>
          <p:nvPr>
            <p:ph type="dt" sz="half" idx="10"/>
          </p:nvPr>
        </p:nvSpPr>
        <p:spPr/>
        <p:txBody>
          <a:bodyPr/>
          <a:lstStyle/>
          <a:p>
            <a:fld id="{0A7C4F38-C837-45F3-951B-227DC2E44550}" type="datetimeFigureOut">
              <a:rPr lang="de-DE" smtClean="0"/>
              <a:t>07.10.2021</a:t>
            </a:fld>
            <a:endParaRPr lang="de-DE"/>
          </a:p>
        </p:txBody>
      </p:sp>
      <p:sp>
        <p:nvSpPr>
          <p:cNvPr id="5" name="Fußzeilenplatzhalter 4">
            <a:extLst>
              <a:ext uri="{FF2B5EF4-FFF2-40B4-BE49-F238E27FC236}">
                <a16:creationId xmlns:a16="http://schemas.microsoft.com/office/drawing/2014/main" id="{D9800793-1A02-42AF-BCC4-BC7C2260B3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95F5FFA-9C79-43ED-B4EC-ADEDC57B295B}"/>
              </a:ext>
            </a:extLst>
          </p:cNvPr>
          <p:cNvSpPr>
            <a:spLocks noGrp="1"/>
          </p:cNvSpPr>
          <p:nvPr>
            <p:ph type="sldNum" sz="quarter" idx="12"/>
          </p:nvPr>
        </p:nvSpPr>
        <p:spPr/>
        <p:txBody>
          <a:bodyPr/>
          <a:lstStyle/>
          <a:p>
            <a:fld id="{84D7F367-8B0E-4902-98C6-597F4D58B25A}" type="slidenum">
              <a:rPr lang="de-DE" smtClean="0"/>
              <a:t>‹Nr.›</a:t>
            </a:fld>
            <a:endParaRPr lang="de-DE"/>
          </a:p>
        </p:txBody>
      </p:sp>
    </p:spTree>
    <p:extLst>
      <p:ext uri="{BB962C8B-B14F-4D97-AF65-F5344CB8AC3E}">
        <p14:creationId xmlns:p14="http://schemas.microsoft.com/office/powerpoint/2010/main" val="2380858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C1FF66-8729-4448-AABF-11096F435560}"/>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7DC59B0-1FE9-4211-8AF4-D0399AEAE45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6B9C4D9-34BF-4D91-B121-F63317F19CF8}"/>
              </a:ext>
            </a:extLst>
          </p:cNvPr>
          <p:cNvSpPr>
            <a:spLocks noGrp="1"/>
          </p:cNvSpPr>
          <p:nvPr>
            <p:ph type="dt" sz="half" idx="10"/>
          </p:nvPr>
        </p:nvSpPr>
        <p:spPr/>
        <p:txBody>
          <a:bodyPr/>
          <a:lstStyle/>
          <a:p>
            <a:fld id="{0A7C4F38-C837-45F3-951B-227DC2E44550}" type="datetimeFigureOut">
              <a:rPr lang="de-DE" smtClean="0"/>
              <a:t>07.10.2021</a:t>
            </a:fld>
            <a:endParaRPr lang="de-DE"/>
          </a:p>
        </p:txBody>
      </p:sp>
      <p:sp>
        <p:nvSpPr>
          <p:cNvPr id="5" name="Fußzeilenplatzhalter 4">
            <a:extLst>
              <a:ext uri="{FF2B5EF4-FFF2-40B4-BE49-F238E27FC236}">
                <a16:creationId xmlns:a16="http://schemas.microsoft.com/office/drawing/2014/main" id="{D48D2B8D-84BD-4AE1-94E8-8E24797CC1C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BCB343A-A123-4C4A-881E-4870CBB3FF36}"/>
              </a:ext>
            </a:extLst>
          </p:cNvPr>
          <p:cNvSpPr>
            <a:spLocks noGrp="1"/>
          </p:cNvSpPr>
          <p:nvPr>
            <p:ph type="sldNum" sz="quarter" idx="12"/>
          </p:nvPr>
        </p:nvSpPr>
        <p:spPr/>
        <p:txBody>
          <a:bodyPr/>
          <a:lstStyle/>
          <a:p>
            <a:fld id="{84D7F367-8B0E-4902-98C6-597F4D58B25A}" type="slidenum">
              <a:rPr lang="de-DE" smtClean="0"/>
              <a:t>‹Nr.›</a:t>
            </a:fld>
            <a:endParaRPr lang="de-DE"/>
          </a:p>
        </p:txBody>
      </p:sp>
    </p:spTree>
    <p:extLst>
      <p:ext uri="{BB962C8B-B14F-4D97-AF65-F5344CB8AC3E}">
        <p14:creationId xmlns:p14="http://schemas.microsoft.com/office/powerpoint/2010/main" val="782999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1D39A791-BEBB-4E8B-835D-73F9412A587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73121F83-D106-4D71-BFED-5DD44346555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7B84368-98CC-4960-BDD2-6C7C9588A0F9}"/>
              </a:ext>
            </a:extLst>
          </p:cNvPr>
          <p:cNvSpPr>
            <a:spLocks noGrp="1"/>
          </p:cNvSpPr>
          <p:nvPr>
            <p:ph type="dt" sz="half" idx="10"/>
          </p:nvPr>
        </p:nvSpPr>
        <p:spPr/>
        <p:txBody>
          <a:bodyPr/>
          <a:lstStyle/>
          <a:p>
            <a:fld id="{0A7C4F38-C837-45F3-951B-227DC2E44550}" type="datetimeFigureOut">
              <a:rPr lang="de-DE" smtClean="0"/>
              <a:t>07.10.2021</a:t>
            </a:fld>
            <a:endParaRPr lang="de-DE"/>
          </a:p>
        </p:txBody>
      </p:sp>
      <p:sp>
        <p:nvSpPr>
          <p:cNvPr id="5" name="Fußzeilenplatzhalter 4">
            <a:extLst>
              <a:ext uri="{FF2B5EF4-FFF2-40B4-BE49-F238E27FC236}">
                <a16:creationId xmlns:a16="http://schemas.microsoft.com/office/drawing/2014/main" id="{0ABC2A6E-D730-411E-812E-9F7A292A3DD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B40C28A-B959-40F1-B738-04D3E92F8CFA}"/>
              </a:ext>
            </a:extLst>
          </p:cNvPr>
          <p:cNvSpPr>
            <a:spLocks noGrp="1"/>
          </p:cNvSpPr>
          <p:nvPr>
            <p:ph type="sldNum" sz="quarter" idx="12"/>
          </p:nvPr>
        </p:nvSpPr>
        <p:spPr/>
        <p:txBody>
          <a:bodyPr/>
          <a:lstStyle/>
          <a:p>
            <a:fld id="{84D7F367-8B0E-4902-98C6-597F4D58B25A}" type="slidenum">
              <a:rPr lang="de-DE" smtClean="0"/>
              <a:t>‹Nr.›</a:t>
            </a:fld>
            <a:endParaRPr lang="de-DE"/>
          </a:p>
        </p:txBody>
      </p:sp>
    </p:spTree>
    <p:extLst>
      <p:ext uri="{BB962C8B-B14F-4D97-AF65-F5344CB8AC3E}">
        <p14:creationId xmlns:p14="http://schemas.microsoft.com/office/powerpoint/2010/main" val="133390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ECE6F5-B3F1-4C1B-9A3D-78C77B35F52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B707732-B160-4DA5-AD00-CED50B145C8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A74DFE0-1047-4EB9-8B40-4CE1C0398EF4}"/>
              </a:ext>
            </a:extLst>
          </p:cNvPr>
          <p:cNvSpPr>
            <a:spLocks noGrp="1"/>
          </p:cNvSpPr>
          <p:nvPr>
            <p:ph type="dt" sz="half" idx="10"/>
          </p:nvPr>
        </p:nvSpPr>
        <p:spPr/>
        <p:txBody>
          <a:bodyPr/>
          <a:lstStyle/>
          <a:p>
            <a:fld id="{0A7C4F38-C837-45F3-951B-227DC2E44550}" type="datetimeFigureOut">
              <a:rPr lang="de-DE" smtClean="0"/>
              <a:t>07.10.2021</a:t>
            </a:fld>
            <a:endParaRPr lang="de-DE"/>
          </a:p>
        </p:txBody>
      </p:sp>
      <p:sp>
        <p:nvSpPr>
          <p:cNvPr id="5" name="Fußzeilenplatzhalter 4">
            <a:extLst>
              <a:ext uri="{FF2B5EF4-FFF2-40B4-BE49-F238E27FC236}">
                <a16:creationId xmlns:a16="http://schemas.microsoft.com/office/drawing/2014/main" id="{37C85131-1538-403E-B448-5116C7DC3C4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9F18648-9EB7-4DE0-A1CE-7BCD78EAA4A3}"/>
              </a:ext>
            </a:extLst>
          </p:cNvPr>
          <p:cNvSpPr>
            <a:spLocks noGrp="1"/>
          </p:cNvSpPr>
          <p:nvPr>
            <p:ph type="sldNum" sz="quarter" idx="12"/>
          </p:nvPr>
        </p:nvSpPr>
        <p:spPr/>
        <p:txBody>
          <a:bodyPr/>
          <a:lstStyle/>
          <a:p>
            <a:fld id="{84D7F367-8B0E-4902-98C6-597F4D58B25A}" type="slidenum">
              <a:rPr lang="de-DE" smtClean="0"/>
              <a:t>‹Nr.›</a:t>
            </a:fld>
            <a:endParaRPr lang="de-DE"/>
          </a:p>
        </p:txBody>
      </p:sp>
    </p:spTree>
    <p:extLst>
      <p:ext uri="{BB962C8B-B14F-4D97-AF65-F5344CB8AC3E}">
        <p14:creationId xmlns:p14="http://schemas.microsoft.com/office/powerpoint/2010/main" val="1976801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BBA1D3-50E8-4737-93D1-C6ACB45F7300}"/>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1393A304-49D5-406D-830D-65F7ADE6A4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2A1F53F-6822-4BC2-923B-B64B5580C66F}"/>
              </a:ext>
            </a:extLst>
          </p:cNvPr>
          <p:cNvSpPr>
            <a:spLocks noGrp="1"/>
          </p:cNvSpPr>
          <p:nvPr>
            <p:ph type="dt" sz="half" idx="10"/>
          </p:nvPr>
        </p:nvSpPr>
        <p:spPr/>
        <p:txBody>
          <a:bodyPr/>
          <a:lstStyle/>
          <a:p>
            <a:fld id="{0A7C4F38-C837-45F3-951B-227DC2E44550}" type="datetimeFigureOut">
              <a:rPr lang="de-DE" smtClean="0"/>
              <a:t>07.10.2021</a:t>
            </a:fld>
            <a:endParaRPr lang="de-DE"/>
          </a:p>
        </p:txBody>
      </p:sp>
      <p:sp>
        <p:nvSpPr>
          <p:cNvPr id="5" name="Fußzeilenplatzhalter 4">
            <a:extLst>
              <a:ext uri="{FF2B5EF4-FFF2-40B4-BE49-F238E27FC236}">
                <a16:creationId xmlns:a16="http://schemas.microsoft.com/office/drawing/2014/main" id="{78983F63-3978-4E7D-BB3D-E4802B9633E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100FF2C-6E16-4CD2-905A-26BDC31CCF27}"/>
              </a:ext>
            </a:extLst>
          </p:cNvPr>
          <p:cNvSpPr>
            <a:spLocks noGrp="1"/>
          </p:cNvSpPr>
          <p:nvPr>
            <p:ph type="sldNum" sz="quarter" idx="12"/>
          </p:nvPr>
        </p:nvSpPr>
        <p:spPr/>
        <p:txBody>
          <a:bodyPr/>
          <a:lstStyle/>
          <a:p>
            <a:fld id="{84D7F367-8B0E-4902-98C6-597F4D58B25A}" type="slidenum">
              <a:rPr lang="de-DE" smtClean="0"/>
              <a:t>‹Nr.›</a:t>
            </a:fld>
            <a:endParaRPr lang="de-DE"/>
          </a:p>
        </p:txBody>
      </p:sp>
    </p:spTree>
    <p:extLst>
      <p:ext uri="{BB962C8B-B14F-4D97-AF65-F5344CB8AC3E}">
        <p14:creationId xmlns:p14="http://schemas.microsoft.com/office/powerpoint/2010/main" val="3821313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0C4EB7-8BBF-495C-BFA8-63204A707CD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BD32E30-E382-47FB-A33D-346CC942C93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C13ADAC4-9DBC-469F-A2BB-78045753273E}"/>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4AEECAE0-C184-4158-B0F0-7839F9217522}"/>
              </a:ext>
            </a:extLst>
          </p:cNvPr>
          <p:cNvSpPr>
            <a:spLocks noGrp="1"/>
          </p:cNvSpPr>
          <p:nvPr>
            <p:ph type="dt" sz="half" idx="10"/>
          </p:nvPr>
        </p:nvSpPr>
        <p:spPr/>
        <p:txBody>
          <a:bodyPr/>
          <a:lstStyle/>
          <a:p>
            <a:fld id="{0A7C4F38-C837-45F3-951B-227DC2E44550}" type="datetimeFigureOut">
              <a:rPr lang="de-DE" smtClean="0"/>
              <a:t>07.10.2021</a:t>
            </a:fld>
            <a:endParaRPr lang="de-DE"/>
          </a:p>
        </p:txBody>
      </p:sp>
      <p:sp>
        <p:nvSpPr>
          <p:cNvPr id="6" name="Fußzeilenplatzhalter 5">
            <a:extLst>
              <a:ext uri="{FF2B5EF4-FFF2-40B4-BE49-F238E27FC236}">
                <a16:creationId xmlns:a16="http://schemas.microsoft.com/office/drawing/2014/main" id="{5B8767D1-1FE0-4084-ABBF-60121F5A6CE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1736F56-BF40-402E-BBDB-6B7A21E44FF9}"/>
              </a:ext>
            </a:extLst>
          </p:cNvPr>
          <p:cNvSpPr>
            <a:spLocks noGrp="1"/>
          </p:cNvSpPr>
          <p:nvPr>
            <p:ph type="sldNum" sz="quarter" idx="12"/>
          </p:nvPr>
        </p:nvSpPr>
        <p:spPr/>
        <p:txBody>
          <a:bodyPr/>
          <a:lstStyle/>
          <a:p>
            <a:fld id="{84D7F367-8B0E-4902-98C6-597F4D58B25A}" type="slidenum">
              <a:rPr lang="de-DE" smtClean="0"/>
              <a:t>‹Nr.›</a:t>
            </a:fld>
            <a:endParaRPr lang="de-DE"/>
          </a:p>
        </p:txBody>
      </p:sp>
    </p:spTree>
    <p:extLst>
      <p:ext uri="{BB962C8B-B14F-4D97-AF65-F5344CB8AC3E}">
        <p14:creationId xmlns:p14="http://schemas.microsoft.com/office/powerpoint/2010/main" val="2086308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468118-A56F-47C3-BC87-5121A3BA4C1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F666B6B-5186-4892-8C91-819D7A25A3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EE873C8-2BE8-4C10-BCDA-AF04030B44EF}"/>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0E6BA456-42D8-4A4F-BFF4-CD5374D739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0DD35CE-2068-49A5-AEBA-8910888FC59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3367F893-D0C1-4CE0-92AF-448B16FE2CAF}"/>
              </a:ext>
            </a:extLst>
          </p:cNvPr>
          <p:cNvSpPr>
            <a:spLocks noGrp="1"/>
          </p:cNvSpPr>
          <p:nvPr>
            <p:ph type="dt" sz="half" idx="10"/>
          </p:nvPr>
        </p:nvSpPr>
        <p:spPr/>
        <p:txBody>
          <a:bodyPr/>
          <a:lstStyle/>
          <a:p>
            <a:fld id="{0A7C4F38-C837-45F3-951B-227DC2E44550}" type="datetimeFigureOut">
              <a:rPr lang="de-DE" smtClean="0"/>
              <a:t>07.10.2021</a:t>
            </a:fld>
            <a:endParaRPr lang="de-DE"/>
          </a:p>
        </p:txBody>
      </p:sp>
      <p:sp>
        <p:nvSpPr>
          <p:cNvPr id="8" name="Fußzeilenplatzhalter 7">
            <a:extLst>
              <a:ext uri="{FF2B5EF4-FFF2-40B4-BE49-F238E27FC236}">
                <a16:creationId xmlns:a16="http://schemas.microsoft.com/office/drawing/2014/main" id="{9CAE1DF0-DEE5-49BC-9EE7-8CE80032D9C3}"/>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BF49C91E-02F9-4078-B783-BDC4A8696B0E}"/>
              </a:ext>
            </a:extLst>
          </p:cNvPr>
          <p:cNvSpPr>
            <a:spLocks noGrp="1"/>
          </p:cNvSpPr>
          <p:nvPr>
            <p:ph type="sldNum" sz="quarter" idx="12"/>
          </p:nvPr>
        </p:nvSpPr>
        <p:spPr/>
        <p:txBody>
          <a:bodyPr/>
          <a:lstStyle/>
          <a:p>
            <a:fld id="{84D7F367-8B0E-4902-98C6-597F4D58B25A}" type="slidenum">
              <a:rPr lang="de-DE" smtClean="0"/>
              <a:t>‹Nr.›</a:t>
            </a:fld>
            <a:endParaRPr lang="de-DE"/>
          </a:p>
        </p:txBody>
      </p:sp>
    </p:spTree>
    <p:extLst>
      <p:ext uri="{BB962C8B-B14F-4D97-AF65-F5344CB8AC3E}">
        <p14:creationId xmlns:p14="http://schemas.microsoft.com/office/powerpoint/2010/main" val="3448233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421E22-80CE-4A04-81D7-7F78944E8006}"/>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DA55011-923F-47B5-B5E5-F2CA75778A5B}"/>
              </a:ext>
            </a:extLst>
          </p:cNvPr>
          <p:cNvSpPr>
            <a:spLocks noGrp="1"/>
          </p:cNvSpPr>
          <p:nvPr>
            <p:ph type="dt" sz="half" idx="10"/>
          </p:nvPr>
        </p:nvSpPr>
        <p:spPr/>
        <p:txBody>
          <a:bodyPr/>
          <a:lstStyle/>
          <a:p>
            <a:fld id="{0A7C4F38-C837-45F3-951B-227DC2E44550}" type="datetimeFigureOut">
              <a:rPr lang="de-DE" smtClean="0"/>
              <a:t>07.10.2021</a:t>
            </a:fld>
            <a:endParaRPr lang="de-DE"/>
          </a:p>
        </p:txBody>
      </p:sp>
      <p:sp>
        <p:nvSpPr>
          <p:cNvPr id="4" name="Fußzeilenplatzhalter 3">
            <a:extLst>
              <a:ext uri="{FF2B5EF4-FFF2-40B4-BE49-F238E27FC236}">
                <a16:creationId xmlns:a16="http://schemas.microsoft.com/office/drawing/2014/main" id="{9C0FB858-1DAB-423E-914A-9E23E3A173B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F9CB9AFE-67AE-4714-8B1F-9BFE12A2AF37}"/>
              </a:ext>
            </a:extLst>
          </p:cNvPr>
          <p:cNvSpPr>
            <a:spLocks noGrp="1"/>
          </p:cNvSpPr>
          <p:nvPr>
            <p:ph type="sldNum" sz="quarter" idx="12"/>
          </p:nvPr>
        </p:nvSpPr>
        <p:spPr/>
        <p:txBody>
          <a:bodyPr/>
          <a:lstStyle/>
          <a:p>
            <a:fld id="{84D7F367-8B0E-4902-98C6-597F4D58B25A}" type="slidenum">
              <a:rPr lang="de-DE" smtClean="0"/>
              <a:t>‹Nr.›</a:t>
            </a:fld>
            <a:endParaRPr lang="de-DE"/>
          </a:p>
        </p:txBody>
      </p:sp>
    </p:spTree>
    <p:extLst>
      <p:ext uri="{BB962C8B-B14F-4D97-AF65-F5344CB8AC3E}">
        <p14:creationId xmlns:p14="http://schemas.microsoft.com/office/powerpoint/2010/main" val="409224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CBDBBAD-38B9-4B91-B82B-A192E24C18D5}"/>
              </a:ext>
            </a:extLst>
          </p:cNvPr>
          <p:cNvSpPr>
            <a:spLocks noGrp="1"/>
          </p:cNvSpPr>
          <p:nvPr>
            <p:ph type="dt" sz="half" idx="10"/>
          </p:nvPr>
        </p:nvSpPr>
        <p:spPr/>
        <p:txBody>
          <a:bodyPr/>
          <a:lstStyle/>
          <a:p>
            <a:fld id="{0A7C4F38-C837-45F3-951B-227DC2E44550}" type="datetimeFigureOut">
              <a:rPr lang="de-DE" smtClean="0"/>
              <a:t>07.10.2021</a:t>
            </a:fld>
            <a:endParaRPr lang="de-DE"/>
          </a:p>
        </p:txBody>
      </p:sp>
      <p:sp>
        <p:nvSpPr>
          <p:cNvPr id="3" name="Fußzeilenplatzhalter 2">
            <a:extLst>
              <a:ext uri="{FF2B5EF4-FFF2-40B4-BE49-F238E27FC236}">
                <a16:creationId xmlns:a16="http://schemas.microsoft.com/office/drawing/2014/main" id="{F6D59C4C-E23B-442D-99BE-A3467F7A8EE2}"/>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17E03CF0-25D1-4A8E-84FE-84A7DA956E2C}"/>
              </a:ext>
            </a:extLst>
          </p:cNvPr>
          <p:cNvSpPr>
            <a:spLocks noGrp="1"/>
          </p:cNvSpPr>
          <p:nvPr>
            <p:ph type="sldNum" sz="quarter" idx="12"/>
          </p:nvPr>
        </p:nvSpPr>
        <p:spPr/>
        <p:txBody>
          <a:bodyPr/>
          <a:lstStyle/>
          <a:p>
            <a:fld id="{84D7F367-8B0E-4902-98C6-597F4D58B25A}" type="slidenum">
              <a:rPr lang="de-DE" smtClean="0"/>
              <a:t>‹Nr.›</a:t>
            </a:fld>
            <a:endParaRPr lang="de-DE"/>
          </a:p>
        </p:txBody>
      </p:sp>
    </p:spTree>
    <p:extLst>
      <p:ext uri="{BB962C8B-B14F-4D97-AF65-F5344CB8AC3E}">
        <p14:creationId xmlns:p14="http://schemas.microsoft.com/office/powerpoint/2010/main" val="4157711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006617-774A-472B-8A36-013A68107B1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6046F5A-A927-43A3-A15C-EDB194C26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3F2D8603-7A9C-4F6A-8A19-AC1D96D9F3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AEA571F-3C80-4133-A3FE-9EAF9B7ADE4A}"/>
              </a:ext>
            </a:extLst>
          </p:cNvPr>
          <p:cNvSpPr>
            <a:spLocks noGrp="1"/>
          </p:cNvSpPr>
          <p:nvPr>
            <p:ph type="dt" sz="half" idx="10"/>
          </p:nvPr>
        </p:nvSpPr>
        <p:spPr/>
        <p:txBody>
          <a:bodyPr/>
          <a:lstStyle/>
          <a:p>
            <a:fld id="{0A7C4F38-C837-45F3-951B-227DC2E44550}" type="datetimeFigureOut">
              <a:rPr lang="de-DE" smtClean="0"/>
              <a:t>07.10.2021</a:t>
            </a:fld>
            <a:endParaRPr lang="de-DE"/>
          </a:p>
        </p:txBody>
      </p:sp>
      <p:sp>
        <p:nvSpPr>
          <p:cNvPr id="6" name="Fußzeilenplatzhalter 5">
            <a:extLst>
              <a:ext uri="{FF2B5EF4-FFF2-40B4-BE49-F238E27FC236}">
                <a16:creationId xmlns:a16="http://schemas.microsoft.com/office/drawing/2014/main" id="{2BA801DF-FDAE-4583-985B-53B102C64CF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025B85D-A9D8-4AD4-B853-ED8C9393FD65}"/>
              </a:ext>
            </a:extLst>
          </p:cNvPr>
          <p:cNvSpPr>
            <a:spLocks noGrp="1"/>
          </p:cNvSpPr>
          <p:nvPr>
            <p:ph type="sldNum" sz="quarter" idx="12"/>
          </p:nvPr>
        </p:nvSpPr>
        <p:spPr/>
        <p:txBody>
          <a:bodyPr/>
          <a:lstStyle/>
          <a:p>
            <a:fld id="{84D7F367-8B0E-4902-98C6-597F4D58B25A}" type="slidenum">
              <a:rPr lang="de-DE" smtClean="0"/>
              <a:t>‹Nr.›</a:t>
            </a:fld>
            <a:endParaRPr lang="de-DE"/>
          </a:p>
        </p:txBody>
      </p:sp>
    </p:spTree>
    <p:extLst>
      <p:ext uri="{BB962C8B-B14F-4D97-AF65-F5344CB8AC3E}">
        <p14:creationId xmlns:p14="http://schemas.microsoft.com/office/powerpoint/2010/main" val="20109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992A45-7D76-40B5-AEFA-1B9D58B8667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56F01FA7-4878-435D-A627-E1EF396C11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EB2C4A8D-6522-4E66-BA85-E857BFD7D4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D822AFB-D655-498E-A895-5F657DCFC107}"/>
              </a:ext>
            </a:extLst>
          </p:cNvPr>
          <p:cNvSpPr>
            <a:spLocks noGrp="1"/>
          </p:cNvSpPr>
          <p:nvPr>
            <p:ph type="dt" sz="half" idx="10"/>
          </p:nvPr>
        </p:nvSpPr>
        <p:spPr/>
        <p:txBody>
          <a:bodyPr/>
          <a:lstStyle/>
          <a:p>
            <a:fld id="{0A7C4F38-C837-45F3-951B-227DC2E44550}" type="datetimeFigureOut">
              <a:rPr lang="de-DE" smtClean="0"/>
              <a:t>07.10.2021</a:t>
            </a:fld>
            <a:endParaRPr lang="de-DE"/>
          </a:p>
        </p:txBody>
      </p:sp>
      <p:sp>
        <p:nvSpPr>
          <p:cNvPr id="6" name="Fußzeilenplatzhalter 5">
            <a:extLst>
              <a:ext uri="{FF2B5EF4-FFF2-40B4-BE49-F238E27FC236}">
                <a16:creationId xmlns:a16="http://schemas.microsoft.com/office/drawing/2014/main" id="{94C68D2F-4911-4CB9-80A8-69E94AC39C6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5CAA812-CC1B-4696-B421-29E52CBB8789}"/>
              </a:ext>
            </a:extLst>
          </p:cNvPr>
          <p:cNvSpPr>
            <a:spLocks noGrp="1"/>
          </p:cNvSpPr>
          <p:nvPr>
            <p:ph type="sldNum" sz="quarter" idx="12"/>
          </p:nvPr>
        </p:nvSpPr>
        <p:spPr/>
        <p:txBody>
          <a:bodyPr/>
          <a:lstStyle/>
          <a:p>
            <a:fld id="{84D7F367-8B0E-4902-98C6-597F4D58B25A}" type="slidenum">
              <a:rPr lang="de-DE" smtClean="0"/>
              <a:t>‹Nr.›</a:t>
            </a:fld>
            <a:endParaRPr lang="de-DE"/>
          </a:p>
        </p:txBody>
      </p:sp>
    </p:spTree>
    <p:extLst>
      <p:ext uri="{BB962C8B-B14F-4D97-AF65-F5344CB8AC3E}">
        <p14:creationId xmlns:p14="http://schemas.microsoft.com/office/powerpoint/2010/main" val="1295306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1223DD6-5B2E-48E3-88B0-6EB495CDA3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AD46AC2D-5550-4C4C-B561-FA371EB0BE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D678471-7E4F-49DB-AFE6-0F87F31E66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7C4F38-C837-45F3-951B-227DC2E44550}" type="datetimeFigureOut">
              <a:rPr lang="de-DE" smtClean="0"/>
              <a:t>07.10.2021</a:t>
            </a:fld>
            <a:endParaRPr lang="de-DE"/>
          </a:p>
        </p:txBody>
      </p:sp>
      <p:sp>
        <p:nvSpPr>
          <p:cNvPr id="5" name="Fußzeilenplatzhalter 4">
            <a:extLst>
              <a:ext uri="{FF2B5EF4-FFF2-40B4-BE49-F238E27FC236}">
                <a16:creationId xmlns:a16="http://schemas.microsoft.com/office/drawing/2014/main" id="{5AF3B76F-2DA1-4BC4-894A-0F6725B57E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8DEDDABA-FC39-47FE-BE93-C749AE397A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7F367-8B0E-4902-98C6-597F4D58B25A}" type="slidenum">
              <a:rPr lang="de-DE" smtClean="0"/>
              <a:t>‹Nr.›</a:t>
            </a:fld>
            <a:endParaRPr lang="de-DE"/>
          </a:p>
        </p:txBody>
      </p:sp>
    </p:spTree>
    <p:extLst>
      <p:ext uri="{BB962C8B-B14F-4D97-AF65-F5344CB8AC3E}">
        <p14:creationId xmlns:p14="http://schemas.microsoft.com/office/powerpoint/2010/main" val="3886272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schulverein.handeloh@gmail.com"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mailto:schulverein.handeloh@gmail.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EBC01E-5F2B-4E7B-8C80-C33445A5CF34}"/>
              </a:ext>
            </a:extLst>
          </p:cNvPr>
          <p:cNvSpPr>
            <a:spLocks noGrp="1"/>
          </p:cNvSpPr>
          <p:nvPr>
            <p:ph type="ctrTitle"/>
          </p:nvPr>
        </p:nvSpPr>
        <p:spPr/>
        <p:txBody>
          <a:bodyPr/>
          <a:lstStyle/>
          <a:p>
            <a:endParaRPr lang="de-DE"/>
          </a:p>
        </p:txBody>
      </p:sp>
      <p:sp>
        <p:nvSpPr>
          <p:cNvPr id="3" name="Untertitel 2">
            <a:extLst>
              <a:ext uri="{FF2B5EF4-FFF2-40B4-BE49-F238E27FC236}">
                <a16:creationId xmlns:a16="http://schemas.microsoft.com/office/drawing/2014/main" id="{9F37D4A0-BC19-4E07-8CD0-4AE28C2BDB76}"/>
              </a:ext>
            </a:extLst>
          </p:cNvPr>
          <p:cNvSpPr>
            <a:spLocks noGrp="1"/>
          </p:cNvSpPr>
          <p:nvPr>
            <p:ph type="subTitle" idx="1"/>
          </p:nvPr>
        </p:nvSpPr>
        <p:spPr/>
        <p:txBody>
          <a:bodyPr/>
          <a:lstStyle/>
          <a:p>
            <a:endParaRPr lang="de-DE"/>
          </a:p>
        </p:txBody>
      </p:sp>
      <p:pic>
        <p:nvPicPr>
          <p:cNvPr id="5" name="Grafik 4">
            <a:extLst>
              <a:ext uri="{FF2B5EF4-FFF2-40B4-BE49-F238E27FC236}">
                <a16:creationId xmlns:a16="http://schemas.microsoft.com/office/drawing/2014/main" id="{C0A3648A-C496-4F8B-9797-3E843B5F07FA}"/>
              </a:ext>
            </a:extLst>
          </p:cNvPr>
          <p:cNvPicPr>
            <a:picLocks noChangeAspect="1"/>
          </p:cNvPicPr>
          <p:nvPr/>
        </p:nvPicPr>
        <p:blipFill>
          <a:blip r:embed="rId2"/>
          <a:stretch>
            <a:fillRect/>
          </a:stretch>
        </p:blipFill>
        <p:spPr>
          <a:xfrm>
            <a:off x="1412185" y="0"/>
            <a:ext cx="9367630" cy="6858000"/>
          </a:xfrm>
          <a:prstGeom prst="rect">
            <a:avLst/>
          </a:prstGeom>
        </p:spPr>
      </p:pic>
      <p:sp>
        <p:nvSpPr>
          <p:cNvPr id="6" name="Textfeld 5">
            <a:extLst>
              <a:ext uri="{FF2B5EF4-FFF2-40B4-BE49-F238E27FC236}">
                <a16:creationId xmlns:a16="http://schemas.microsoft.com/office/drawing/2014/main" id="{A38EBE1C-9B8F-4DF5-9288-63FB86D78C48}"/>
              </a:ext>
            </a:extLst>
          </p:cNvPr>
          <p:cNvSpPr txBox="1"/>
          <p:nvPr/>
        </p:nvSpPr>
        <p:spPr>
          <a:xfrm>
            <a:off x="1927021" y="1122363"/>
            <a:ext cx="5676900" cy="5720027"/>
          </a:xfrm>
          <a:prstGeom prst="rect">
            <a:avLst/>
          </a:prstGeom>
          <a:solidFill>
            <a:schemeClr val="bg1"/>
          </a:solidFill>
        </p:spPr>
        <p:txBody>
          <a:bodyPr wrap="square" rtlCol="0">
            <a:spAutoFit/>
          </a:bodyPr>
          <a:lstStyle/>
          <a:p>
            <a:pPr>
              <a:lnSpc>
                <a:spcPct val="107000"/>
              </a:lnSpc>
              <a:spcAft>
                <a:spcPts val="800"/>
              </a:spcAft>
            </a:pPr>
            <a:r>
              <a:rPr lang="de-DE" sz="1200" b="1" dirty="0">
                <a:latin typeface="Arial" panose="020B0604020202020204" pitchFamily="34" charset="0"/>
                <a:ea typeface="Times New Roman" panose="02020603050405020304" pitchFamily="18" charset="0"/>
                <a:cs typeface="Arial" panose="020B0604020202020204" pitchFamily="34" charset="0"/>
              </a:rPr>
              <a:t>Der Schulverein der Grundschule </a:t>
            </a:r>
            <a:r>
              <a:rPr lang="de-DE" sz="1200" b="1" dirty="0" err="1">
                <a:latin typeface="Arial" panose="020B0604020202020204" pitchFamily="34" charset="0"/>
                <a:ea typeface="Times New Roman" panose="02020603050405020304" pitchFamily="18" charset="0"/>
                <a:cs typeface="Arial" panose="020B0604020202020204" pitchFamily="34" charset="0"/>
              </a:rPr>
              <a:t>Handeloh</a:t>
            </a:r>
            <a:r>
              <a:rPr lang="de-DE" sz="1200" b="1" dirty="0">
                <a:latin typeface="Arial" panose="020B0604020202020204" pitchFamily="34" charset="0"/>
                <a:ea typeface="Times New Roman" panose="02020603050405020304" pitchFamily="18" charset="0"/>
                <a:cs typeface="Arial" panose="020B0604020202020204" pitchFamily="34" charset="0"/>
              </a:rPr>
              <a:t> e. V.</a:t>
            </a:r>
          </a:p>
          <a:p>
            <a:pPr>
              <a:lnSpc>
                <a:spcPct val="107000"/>
              </a:lnSpc>
              <a:spcAft>
                <a:spcPts val="800"/>
              </a:spcAft>
            </a:pPr>
            <a:r>
              <a:rPr lang="de-DE" sz="1050" dirty="0">
                <a:effectLst/>
                <a:latin typeface="Arial" panose="020B0604020202020204" pitchFamily="34" charset="0"/>
                <a:ea typeface="Times New Roman" panose="02020603050405020304" pitchFamily="18" charset="0"/>
                <a:cs typeface="Arial" panose="020B0604020202020204" pitchFamily="34" charset="0"/>
              </a:rPr>
              <a:t>Gerne möchten wir auf dieser und den folgenden Seiten über unseren Schulverein und seine Tätigkeiten informieren.</a:t>
            </a:r>
            <a:endParaRPr lang="de-DE" sz="105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de-DE" sz="1050" dirty="0">
                <a:effectLst/>
                <a:latin typeface="Arial" panose="020B0604020202020204" pitchFamily="34" charset="0"/>
                <a:ea typeface="Times New Roman" panose="02020603050405020304" pitchFamily="18" charset="0"/>
                <a:cs typeface="Arial" panose="020B0604020202020204" pitchFamily="34" charset="0"/>
              </a:rPr>
              <a:t>Unser Schulverein setzt sich bereits seit vielen Jahren für die Verbesserung der Ausstattung unserer Schule und des Schulhofes ein und möchte dazu beitragen unseren Schülern den Schulalltag so angenehm und attraktiv wie möglich zu gestalten. Leider reichen die von der Schulbehörde gestellten Gelder nicht immer aus, um alle Projekte und Veranstaltungen zu bezahlen. Wir als Schulverein versuchen daher auch hier zu unterstützen und den Kindern zusätzliche Projekte und Veranstaltungen zu ermöglichen. </a:t>
            </a:r>
          </a:p>
          <a:p>
            <a:pPr>
              <a:lnSpc>
                <a:spcPct val="107000"/>
              </a:lnSpc>
              <a:spcAft>
                <a:spcPts val="800"/>
              </a:spcAft>
            </a:pPr>
            <a:r>
              <a:rPr lang="de-DE" sz="1050" dirty="0">
                <a:effectLst/>
                <a:latin typeface="Arial" panose="020B0604020202020204" pitchFamily="34" charset="0"/>
                <a:ea typeface="Times New Roman" panose="02020603050405020304" pitchFamily="18" charset="0"/>
                <a:cs typeface="Arial" panose="020B0604020202020204" pitchFamily="34" charset="0"/>
              </a:rPr>
              <a:t>Wir konnten schon viel bewirken und auf die Beine stellen. Für weitere Infos dazu, schauen Sie gerne einmal in der Rubrik „Projekte“.</a:t>
            </a:r>
            <a:endParaRPr lang="de-DE" sz="1050" dirty="0">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de-DE" sz="1200" b="1" dirty="0">
                <a:latin typeface="Arial" panose="020B0604020202020204" pitchFamily="34" charset="0"/>
                <a:ea typeface="Times New Roman" panose="02020603050405020304" pitchFamily="18" charset="0"/>
                <a:cs typeface="Arial" panose="020B0604020202020204" pitchFamily="34" charset="0"/>
              </a:rPr>
              <a:t>Machen Sie mit</a:t>
            </a:r>
          </a:p>
          <a:p>
            <a:pPr>
              <a:lnSpc>
                <a:spcPct val="107000"/>
              </a:lnSpc>
              <a:spcAft>
                <a:spcPts val="800"/>
              </a:spcAft>
            </a:pPr>
            <a:r>
              <a:rPr lang="de-DE" sz="1050" dirty="0">
                <a:effectLst/>
                <a:latin typeface="Arial" panose="020B0604020202020204" pitchFamily="34" charset="0"/>
                <a:ea typeface="Times New Roman" panose="02020603050405020304" pitchFamily="18" charset="0"/>
                <a:cs typeface="Arial" panose="020B0604020202020204" pitchFamily="34" charset="0"/>
              </a:rPr>
              <a:t>Wir freuen uns </a:t>
            </a:r>
            <a:r>
              <a:rPr lang="de-DE" sz="1050" dirty="0">
                <a:latin typeface="Arial" panose="020B0604020202020204" pitchFamily="34" charset="0"/>
                <a:ea typeface="Times New Roman" panose="02020603050405020304" pitchFamily="18" charset="0"/>
                <a:cs typeface="Arial" panose="020B0604020202020204" pitchFamily="34" charset="0"/>
              </a:rPr>
              <a:t>über jedes neue Mitglied, das uns bei dieser Aufgabe unterstützen möchte. Schon mit ei</a:t>
            </a:r>
            <a:r>
              <a:rPr lang="de-DE" sz="1050" dirty="0">
                <a:effectLst/>
                <a:latin typeface="Arial" panose="020B0604020202020204" pitchFamily="34" charset="0"/>
                <a:ea typeface="Times New Roman" panose="02020603050405020304" pitchFamily="18" charset="0"/>
                <a:cs typeface="Arial" panose="020B0604020202020204" pitchFamily="34" charset="0"/>
              </a:rPr>
              <a:t>nen Mindestjahresbeitrag von 12,- € können Sie dazu beitragen, unseren Kindern auch weiterhin möglichst viele tolle Dinge zu ermöglichen. Jeder kann Mitglied werden! Es wäre schön, wenn sich möglichst viele für eine Mitgliedschaft im Schulverein der Grundschule </a:t>
            </a:r>
            <a:r>
              <a:rPr lang="de-DE" sz="1050" dirty="0" err="1">
                <a:effectLst/>
                <a:latin typeface="Arial" panose="020B0604020202020204" pitchFamily="34" charset="0"/>
                <a:ea typeface="Times New Roman" panose="02020603050405020304" pitchFamily="18" charset="0"/>
                <a:cs typeface="Arial" panose="020B0604020202020204" pitchFamily="34" charset="0"/>
              </a:rPr>
              <a:t>Handeloh</a:t>
            </a:r>
            <a:r>
              <a:rPr lang="de-DE" sz="1050" dirty="0">
                <a:effectLst/>
                <a:latin typeface="Arial" panose="020B0604020202020204" pitchFamily="34" charset="0"/>
                <a:ea typeface="Times New Roman" panose="02020603050405020304" pitchFamily="18" charset="0"/>
                <a:cs typeface="Arial" panose="020B0604020202020204" pitchFamily="34" charset="0"/>
              </a:rPr>
              <a:t> entscheiden. Beitrittserklärungen sowie unsere aktuelle Satzung finden Sie unter Downloads.</a:t>
            </a:r>
            <a:endParaRPr lang="de-DE" sz="105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de-DE" sz="1050" dirty="0">
                <a:effectLst/>
                <a:latin typeface="Arial" panose="020B0604020202020204" pitchFamily="34" charset="0"/>
                <a:ea typeface="Times New Roman" panose="02020603050405020304" pitchFamily="18" charset="0"/>
                <a:cs typeface="Arial" panose="020B0604020202020204" pitchFamily="34" charset="0"/>
              </a:rPr>
              <a:t>Sie haben darüber hinaus Lust sich aktiv im Schulverein zu engagieren, zum Beispiel beim wöchentlichen Schulfrühstück oder im Vorstand des Schulvereins? Wir freuen uns über jede helfende Hand, egal ob regelmäßig einmal die Woche, einmal im Monat oder auch nur gelegentlich nach Absprache. </a:t>
            </a:r>
          </a:p>
          <a:p>
            <a:pPr>
              <a:lnSpc>
                <a:spcPct val="107000"/>
              </a:lnSpc>
              <a:spcAft>
                <a:spcPts val="800"/>
              </a:spcAft>
            </a:pPr>
            <a:r>
              <a:rPr lang="de-DE" sz="1050" dirty="0">
                <a:effectLst/>
                <a:latin typeface="Arial" panose="020B0604020202020204" pitchFamily="34" charset="0"/>
                <a:ea typeface="Times New Roman" panose="02020603050405020304" pitchFamily="18" charset="0"/>
                <a:cs typeface="Arial" panose="020B0604020202020204" pitchFamily="34" charset="0"/>
              </a:rPr>
              <a:t>Oder Sie haben Ideen, welche Projekte unser Schulverein unterstützen </a:t>
            </a:r>
            <a:r>
              <a:rPr lang="de-DE" sz="1050" dirty="0">
                <a:latin typeface="Arial" panose="020B0604020202020204" pitchFamily="34" charset="0"/>
                <a:ea typeface="Times New Roman" panose="02020603050405020304" pitchFamily="18" charset="0"/>
                <a:cs typeface="Arial" panose="020B0604020202020204" pitchFamily="34" charset="0"/>
              </a:rPr>
              <a:t>sollte? Dann kommen Sie gerne auf uns zu. </a:t>
            </a:r>
            <a:r>
              <a:rPr lang="de-DE" sz="1050" dirty="0">
                <a:effectLst/>
                <a:latin typeface="Arial" panose="020B0604020202020204" pitchFamily="34" charset="0"/>
                <a:ea typeface="Times New Roman" panose="02020603050405020304" pitchFamily="18" charset="0"/>
                <a:cs typeface="Arial" panose="020B0604020202020204" pitchFamily="34" charset="0"/>
              </a:rPr>
              <a:t>Alle Kontaktdaten finden Sie in der Rubrik „Wir über uns“.</a:t>
            </a:r>
            <a:endParaRPr lang="de-DE" sz="105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de-DE" sz="1050" dirty="0">
                <a:effectLst/>
                <a:latin typeface="Arial" panose="020B0604020202020204" pitchFamily="34" charset="0"/>
                <a:ea typeface="Times New Roman" panose="02020603050405020304" pitchFamily="18" charset="0"/>
                <a:cs typeface="Arial" panose="020B0604020202020204" pitchFamily="34" charset="0"/>
              </a:rPr>
              <a:t>Wir freuen uns auf eine weiterhin tolle Zeit an unserer Grundschule </a:t>
            </a:r>
            <a:r>
              <a:rPr lang="de-DE" sz="1050" dirty="0" err="1">
                <a:effectLst/>
                <a:latin typeface="Arial" panose="020B0604020202020204" pitchFamily="34" charset="0"/>
                <a:ea typeface="Times New Roman" panose="02020603050405020304" pitchFamily="18" charset="0"/>
                <a:cs typeface="Arial" panose="020B0604020202020204" pitchFamily="34" charset="0"/>
              </a:rPr>
              <a:t>Handeloh</a:t>
            </a:r>
            <a:r>
              <a:rPr lang="de-DE" sz="1050" dirty="0">
                <a:latin typeface="Arial" panose="020B0604020202020204" pitchFamily="34" charset="0"/>
                <a:ea typeface="Times New Roman" panose="02020603050405020304" pitchFamily="18" charset="0"/>
                <a:cs typeface="Arial" panose="020B0604020202020204" pitchFamily="34" charset="0"/>
              </a:rPr>
              <a:t> und bedanken uns bei allen Unterstützern.</a:t>
            </a:r>
          </a:p>
          <a:p>
            <a:pPr>
              <a:lnSpc>
                <a:spcPct val="107000"/>
              </a:lnSpc>
              <a:spcAft>
                <a:spcPts val="800"/>
              </a:spcAft>
            </a:pPr>
            <a:r>
              <a:rPr lang="de-DE" sz="1050" dirty="0">
                <a:latin typeface="Arial" panose="020B0604020202020204" pitchFamily="34" charset="0"/>
                <a:ea typeface="Calibri" panose="020F0502020204030204" pitchFamily="34" charset="0"/>
                <a:cs typeface="Arial" panose="020B0604020202020204" pitchFamily="34" charset="0"/>
              </a:rPr>
              <a:t>Der Vorstand</a:t>
            </a:r>
            <a:endParaRPr lang="de-DE" sz="105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68601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0F6314CD-05EC-4F83-B740-DC39B6C3551A}"/>
              </a:ext>
            </a:extLst>
          </p:cNvPr>
          <p:cNvPicPr>
            <a:picLocks noChangeAspect="1"/>
          </p:cNvPicPr>
          <p:nvPr/>
        </p:nvPicPr>
        <p:blipFill>
          <a:blip r:embed="rId2"/>
          <a:stretch>
            <a:fillRect/>
          </a:stretch>
        </p:blipFill>
        <p:spPr>
          <a:xfrm>
            <a:off x="1412185" y="0"/>
            <a:ext cx="9367630" cy="6858000"/>
          </a:xfrm>
          <a:prstGeom prst="rect">
            <a:avLst/>
          </a:prstGeom>
        </p:spPr>
      </p:pic>
      <p:sp>
        <p:nvSpPr>
          <p:cNvPr id="6" name="Textfeld 5">
            <a:extLst>
              <a:ext uri="{FF2B5EF4-FFF2-40B4-BE49-F238E27FC236}">
                <a16:creationId xmlns:a16="http://schemas.microsoft.com/office/drawing/2014/main" id="{339F1C99-C756-41DF-B7AE-7663DC30EEFB}"/>
              </a:ext>
            </a:extLst>
          </p:cNvPr>
          <p:cNvSpPr txBox="1"/>
          <p:nvPr/>
        </p:nvSpPr>
        <p:spPr>
          <a:xfrm>
            <a:off x="1927021" y="1122363"/>
            <a:ext cx="5676900" cy="5394105"/>
          </a:xfrm>
          <a:prstGeom prst="rect">
            <a:avLst/>
          </a:prstGeom>
          <a:solidFill>
            <a:schemeClr val="bg1"/>
          </a:solidFill>
        </p:spPr>
        <p:txBody>
          <a:bodyPr wrap="square" rtlCol="0">
            <a:spAutoFit/>
          </a:bodyPr>
          <a:lstStyle/>
          <a:p>
            <a:pPr>
              <a:lnSpc>
                <a:spcPct val="107000"/>
              </a:lnSpc>
              <a:spcAft>
                <a:spcPts val="800"/>
              </a:spcAft>
            </a:pPr>
            <a:r>
              <a:rPr lang="de-DE" sz="1200" b="1" dirty="0">
                <a:latin typeface="Arial" panose="020B0604020202020204" pitchFamily="34" charset="0"/>
                <a:ea typeface="Times New Roman" panose="02020603050405020304" pitchFamily="18" charset="0"/>
                <a:cs typeface="Arial" panose="020B0604020202020204" pitchFamily="34" charset="0"/>
              </a:rPr>
              <a:t>Wir über uns</a:t>
            </a:r>
          </a:p>
          <a:p>
            <a:pPr>
              <a:lnSpc>
                <a:spcPct val="107000"/>
              </a:lnSpc>
              <a:spcAft>
                <a:spcPts val="800"/>
              </a:spcAft>
            </a:pPr>
            <a:endParaRPr lang="de-DE" sz="1050" dirty="0">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endParaRPr lang="de-DE" sz="1050" dirty="0">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de-DE" sz="1050" dirty="0">
                <a:latin typeface="Arial" panose="020B0604020202020204" pitchFamily="34" charset="0"/>
                <a:ea typeface="Times New Roman" panose="02020603050405020304" pitchFamily="18" charset="0"/>
                <a:cs typeface="Arial" panose="020B0604020202020204" pitchFamily="34" charset="0"/>
              </a:rPr>
              <a:t>Vanessa Köhler – 1. Vorsitzende 	Michèle </a:t>
            </a:r>
            <a:r>
              <a:rPr lang="de-DE" sz="1050" dirty="0" err="1">
                <a:latin typeface="Arial" panose="020B0604020202020204" pitchFamily="34" charset="0"/>
                <a:ea typeface="Times New Roman" panose="02020603050405020304" pitchFamily="18" charset="0"/>
                <a:cs typeface="Arial" panose="020B0604020202020204" pitchFamily="34" charset="0"/>
              </a:rPr>
              <a:t>Pester</a:t>
            </a:r>
            <a:r>
              <a:rPr lang="de-DE" sz="1050" dirty="0">
                <a:latin typeface="Arial" panose="020B0604020202020204" pitchFamily="34" charset="0"/>
                <a:ea typeface="Times New Roman" panose="02020603050405020304" pitchFamily="18" charset="0"/>
                <a:cs typeface="Arial" panose="020B0604020202020204" pitchFamily="34" charset="0"/>
              </a:rPr>
              <a:t> – 2. Vorsitzende</a:t>
            </a:r>
          </a:p>
          <a:p>
            <a:pPr>
              <a:lnSpc>
                <a:spcPct val="107000"/>
              </a:lnSpc>
              <a:spcAft>
                <a:spcPts val="800"/>
              </a:spcAft>
            </a:pPr>
            <a:endParaRPr lang="de-DE" sz="1050" dirty="0">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endParaRPr lang="de-DE" sz="1050" dirty="0">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de-DE" sz="1050" dirty="0">
                <a:latin typeface="Arial" panose="020B0604020202020204" pitchFamily="34" charset="0"/>
                <a:ea typeface="Times New Roman" panose="02020603050405020304" pitchFamily="18" charset="0"/>
                <a:cs typeface="Arial" panose="020B0604020202020204" pitchFamily="34" charset="0"/>
              </a:rPr>
              <a:t>Janina Meyer – 3. Vorsitzende  	Sandra Vorwerk – Kassenwartin</a:t>
            </a:r>
          </a:p>
          <a:p>
            <a:pPr>
              <a:lnSpc>
                <a:spcPct val="107000"/>
              </a:lnSpc>
              <a:spcAft>
                <a:spcPts val="800"/>
              </a:spcAft>
            </a:pPr>
            <a:endParaRPr lang="de-DE" sz="1050" dirty="0">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endParaRPr lang="de-DE" sz="1050" dirty="0">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de-DE" sz="1050" dirty="0">
                <a:latin typeface="Arial" panose="020B0604020202020204" pitchFamily="34" charset="0"/>
                <a:ea typeface="Times New Roman" panose="02020603050405020304" pitchFamily="18" charset="0"/>
                <a:cs typeface="Arial" panose="020B0604020202020204" pitchFamily="34" charset="0"/>
              </a:rPr>
              <a:t>Sandra Balzer – Schriftführerin</a:t>
            </a:r>
          </a:p>
          <a:p>
            <a:pPr>
              <a:lnSpc>
                <a:spcPct val="107000"/>
              </a:lnSpc>
              <a:spcAft>
                <a:spcPts val="800"/>
              </a:spcAft>
            </a:pPr>
            <a:r>
              <a:rPr lang="de-DE" sz="1200" b="1" dirty="0">
                <a:latin typeface="Arial" panose="020B0604020202020204" pitchFamily="34" charset="0"/>
                <a:ea typeface="Times New Roman" panose="02020603050405020304" pitchFamily="18" charset="0"/>
                <a:cs typeface="Arial" panose="020B0604020202020204" pitchFamily="34" charset="0"/>
              </a:rPr>
              <a:t>So erreichen Sie uns</a:t>
            </a:r>
          </a:p>
          <a:p>
            <a:pPr>
              <a:lnSpc>
                <a:spcPct val="107000"/>
              </a:lnSpc>
              <a:spcAft>
                <a:spcPts val="800"/>
              </a:spcAft>
            </a:pPr>
            <a:r>
              <a:rPr lang="de-DE" sz="1050" dirty="0">
                <a:effectLst/>
                <a:latin typeface="Arial" panose="020B0604020202020204" pitchFamily="34" charset="0"/>
                <a:ea typeface="Times New Roman" panose="02020603050405020304" pitchFamily="18" charset="0"/>
                <a:cs typeface="Arial" panose="020B0604020202020204" pitchFamily="34" charset="0"/>
              </a:rPr>
              <a:t>Schulverein der Grundschule </a:t>
            </a:r>
            <a:r>
              <a:rPr lang="de-DE" sz="1050" dirty="0" err="1">
                <a:effectLst/>
                <a:latin typeface="Arial" panose="020B0604020202020204" pitchFamily="34" charset="0"/>
                <a:ea typeface="Times New Roman" panose="02020603050405020304" pitchFamily="18" charset="0"/>
                <a:cs typeface="Arial" panose="020B0604020202020204" pitchFamily="34" charset="0"/>
              </a:rPr>
              <a:t>Handeloh</a:t>
            </a:r>
            <a:r>
              <a:rPr lang="de-DE" sz="1050" dirty="0">
                <a:effectLst/>
                <a:latin typeface="Arial" panose="020B0604020202020204" pitchFamily="34" charset="0"/>
                <a:ea typeface="Times New Roman" panose="02020603050405020304" pitchFamily="18" charset="0"/>
                <a:cs typeface="Arial" panose="020B0604020202020204" pitchFamily="34" charset="0"/>
              </a:rPr>
              <a:t> e. V.</a:t>
            </a:r>
            <a:br>
              <a:rPr lang="de-DE" sz="1050" dirty="0">
                <a:effectLst/>
                <a:latin typeface="Arial" panose="020B0604020202020204" pitchFamily="34" charset="0"/>
                <a:ea typeface="Times New Roman" panose="02020603050405020304" pitchFamily="18" charset="0"/>
                <a:cs typeface="Arial" panose="020B0604020202020204" pitchFamily="34" charset="0"/>
              </a:rPr>
            </a:br>
            <a:r>
              <a:rPr lang="de-DE" sz="1050" dirty="0">
                <a:effectLst/>
                <a:latin typeface="Arial" panose="020B0604020202020204" pitchFamily="34" charset="0"/>
                <a:ea typeface="Times New Roman" panose="02020603050405020304" pitchFamily="18" charset="0"/>
                <a:cs typeface="Arial" panose="020B0604020202020204" pitchFamily="34" charset="0"/>
              </a:rPr>
              <a:t>Vanessa Köhler - 1. Vorsitzende </a:t>
            </a:r>
            <a:br>
              <a:rPr lang="de-DE" sz="1050" dirty="0">
                <a:latin typeface="Arial" panose="020B0604020202020204" pitchFamily="34" charset="0"/>
                <a:ea typeface="Times New Roman" panose="02020603050405020304" pitchFamily="18" charset="0"/>
                <a:cs typeface="Arial" panose="020B0604020202020204" pitchFamily="34" charset="0"/>
              </a:rPr>
            </a:br>
            <a:r>
              <a:rPr lang="de-DE" sz="1050" dirty="0">
                <a:latin typeface="Arial" panose="020B0604020202020204" pitchFamily="34" charset="0"/>
                <a:ea typeface="Times New Roman" panose="02020603050405020304" pitchFamily="18" charset="0"/>
                <a:cs typeface="Arial" panose="020B0604020202020204" pitchFamily="34" charset="0"/>
              </a:rPr>
              <a:t>Schulstraße 3</a:t>
            </a:r>
            <a:br>
              <a:rPr lang="de-DE" sz="1050" dirty="0">
                <a:latin typeface="Arial" panose="020B0604020202020204" pitchFamily="34" charset="0"/>
                <a:ea typeface="Times New Roman" panose="02020603050405020304" pitchFamily="18" charset="0"/>
                <a:cs typeface="Arial" panose="020B0604020202020204" pitchFamily="34" charset="0"/>
              </a:rPr>
            </a:br>
            <a:r>
              <a:rPr lang="de-DE" sz="1050" dirty="0">
                <a:latin typeface="Arial" panose="020B0604020202020204" pitchFamily="34" charset="0"/>
                <a:ea typeface="Times New Roman" panose="02020603050405020304" pitchFamily="18" charset="0"/>
                <a:cs typeface="Arial" panose="020B0604020202020204" pitchFamily="34" charset="0"/>
              </a:rPr>
              <a:t>21256 </a:t>
            </a:r>
            <a:r>
              <a:rPr lang="de-DE" sz="1050" dirty="0" err="1">
                <a:latin typeface="Arial" panose="020B0604020202020204" pitchFamily="34" charset="0"/>
                <a:ea typeface="Times New Roman" panose="02020603050405020304" pitchFamily="18" charset="0"/>
                <a:cs typeface="Arial" panose="020B0604020202020204" pitchFamily="34" charset="0"/>
              </a:rPr>
              <a:t>Handeloh</a:t>
            </a:r>
            <a:br>
              <a:rPr lang="de-DE" sz="1050" dirty="0">
                <a:latin typeface="Arial" panose="020B0604020202020204" pitchFamily="34" charset="0"/>
                <a:ea typeface="Times New Roman" panose="02020603050405020304" pitchFamily="18" charset="0"/>
                <a:cs typeface="Arial" panose="020B0604020202020204" pitchFamily="34" charset="0"/>
              </a:rPr>
            </a:br>
            <a:br>
              <a:rPr lang="de-DE" sz="1050" dirty="0">
                <a:latin typeface="Arial" panose="020B0604020202020204" pitchFamily="34" charset="0"/>
                <a:ea typeface="Times New Roman" panose="02020603050405020304" pitchFamily="18" charset="0"/>
                <a:cs typeface="Arial" panose="020B0604020202020204" pitchFamily="34" charset="0"/>
              </a:rPr>
            </a:br>
            <a:r>
              <a:rPr lang="de-DE" sz="1050" dirty="0">
                <a:latin typeface="Arial" panose="020B0604020202020204" pitchFamily="34" charset="0"/>
                <a:ea typeface="Times New Roman" panose="02020603050405020304" pitchFamily="18" charset="0"/>
                <a:cs typeface="Arial" panose="020B0604020202020204" pitchFamily="34" charset="0"/>
              </a:rPr>
              <a:t>E-Mail: </a:t>
            </a:r>
            <a:r>
              <a:rPr lang="de-DE" sz="1050" dirty="0">
                <a:latin typeface="Arial" panose="020B0604020202020204" pitchFamily="34" charset="0"/>
                <a:ea typeface="Times New Roman" panose="02020603050405020304" pitchFamily="18" charset="0"/>
                <a:cs typeface="Arial" panose="020B0604020202020204" pitchFamily="34" charset="0"/>
                <a:hlinkClick r:id="rId3"/>
              </a:rPr>
              <a:t>schulverein.handeloh@gmail.com</a:t>
            </a:r>
            <a:br>
              <a:rPr lang="de-DE" sz="1050" dirty="0">
                <a:latin typeface="Arial" panose="020B0604020202020204" pitchFamily="34" charset="0"/>
                <a:ea typeface="Times New Roman" panose="02020603050405020304" pitchFamily="18" charset="0"/>
                <a:cs typeface="Arial" panose="020B0604020202020204" pitchFamily="34" charset="0"/>
              </a:rPr>
            </a:br>
            <a:r>
              <a:rPr lang="de-DE" sz="1050" dirty="0">
                <a:latin typeface="Arial" panose="020B0604020202020204" pitchFamily="34" charset="0"/>
                <a:ea typeface="Times New Roman" panose="02020603050405020304" pitchFamily="18" charset="0"/>
                <a:cs typeface="Arial" panose="020B0604020202020204" pitchFamily="34" charset="0"/>
              </a:rPr>
              <a:t>Telefon: 04188 4444644</a:t>
            </a:r>
          </a:p>
          <a:p>
            <a:pPr>
              <a:lnSpc>
                <a:spcPct val="107000"/>
              </a:lnSpc>
              <a:spcAft>
                <a:spcPts val="800"/>
              </a:spcAft>
            </a:pPr>
            <a:r>
              <a:rPr lang="de-DE" sz="1050" dirty="0">
                <a:effectLst/>
                <a:latin typeface="Arial" panose="020B0604020202020204" pitchFamily="34" charset="0"/>
                <a:ea typeface="Times New Roman" panose="02020603050405020304" pitchFamily="18" charset="0"/>
                <a:cs typeface="Arial" panose="020B0604020202020204" pitchFamily="34" charset="0"/>
              </a:rPr>
              <a:t>Altern</a:t>
            </a:r>
            <a:r>
              <a:rPr lang="de-DE" sz="1050" dirty="0">
                <a:latin typeface="Arial" panose="020B0604020202020204" pitchFamily="34" charset="0"/>
                <a:ea typeface="Times New Roman" panose="02020603050405020304" pitchFamily="18" charset="0"/>
                <a:cs typeface="Arial" panose="020B0604020202020204" pitchFamily="34" charset="0"/>
              </a:rPr>
              <a:t>ativ auch jederzeit über das Büro der Grundschule </a:t>
            </a:r>
            <a:r>
              <a:rPr lang="de-DE" sz="1050" dirty="0" err="1">
                <a:latin typeface="Arial" panose="020B0604020202020204" pitchFamily="34" charset="0"/>
                <a:ea typeface="Times New Roman" panose="02020603050405020304" pitchFamily="18" charset="0"/>
                <a:cs typeface="Arial" panose="020B0604020202020204" pitchFamily="34" charset="0"/>
              </a:rPr>
              <a:t>Handeloh</a:t>
            </a:r>
            <a:r>
              <a:rPr lang="de-DE" sz="1050" dirty="0">
                <a:latin typeface="Arial" panose="020B0604020202020204" pitchFamily="34" charset="0"/>
                <a:ea typeface="Times New Roman" panose="02020603050405020304" pitchFamily="18" charset="0"/>
                <a:cs typeface="Arial" panose="020B0604020202020204" pitchFamily="34" charset="0"/>
              </a:rPr>
              <a:t>.</a:t>
            </a:r>
          </a:p>
          <a:p>
            <a:pPr>
              <a:lnSpc>
                <a:spcPct val="107000"/>
              </a:lnSpc>
              <a:spcAft>
                <a:spcPts val="800"/>
              </a:spcAft>
            </a:pPr>
            <a:r>
              <a:rPr lang="de-DE" sz="1200" b="1" dirty="0">
                <a:latin typeface="Arial" panose="020B0604020202020204" pitchFamily="34" charset="0"/>
                <a:ea typeface="Times New Roman" panose="02020603050405020304" pitchFamily="18" charset="0"/>
                <a:cs typeface="Arial" panose="020B0604020202020204" pitchFamily="34" charset="0"/>
              </a:rPr>
              <a:t>Spendenkonto</a:t>
            </a:r>
          </a:p>
          <a:p>
            <a:pPr>
              <a:lnSpc>
                <a:spcPct val="107000"/>
              </a:lnSpc>
              <a:spcAft>
                <a:spcPts val="800"/>
              </a:spcAft>
            </a:pPr>
            <a:r>
              <a:rPr lang="de-DE" sz="1050" dirty="0">
                <a:effectLst/>
                <a:latin typeface="Arial" panose="020B0604020202020204" pitchFamily="34" charset="0"/>
                <a:ea typeface="Times New Roman" panose="02020603050405020304" pitchFamily="18" charset="0"/>
                <a:cs typeface="Arial" panose="020B0604020202020204" pitchFamily="34" charset="0"/>
              </a:rPr>
              <a:t>Schulverein der Grundschule </a:t>
            </a:r>
            <a:r>
              <a:rPr lang="de-DE" sz="1050" dirty="0" err="1">
                <a:effectLst/>
                <a:latin typeface="Arial" panose="020B0604020202020204" pitchFamily="34" charset="0"/>
                <a:ea typeface="Times New Roman" panose="02020603050405020304" pitchFamily="18" charset="0"/>
                <a:cs typeface="Arial" panose="020B0604020202020204" pitchFamily="34" charset="0"/>
              </a:rPr>
              <a:t>Handeloh</a:t>
            </a:r>
            <a:r>
              <a:rPr lang="de-DE" sz="1050" dirty="0">
                <a:effectLst/>
                <a:latin typeface="Arial" panose="020B0604020202020204" pitchFamily="34" charset="0"/>
                <a:ea typeface="Times New Roman" panose="02020603050405020304" pitchFamily="18" charset="0"/>
                <a:cs typeface="Arial" panose="020B0604020202020204" pitchFamily="34" charset="0"/>
              </a:rPr>
              <a:t> e.</a:t>
            </a:r>
            <a:r>
              <a:rPr lang="de-DE" sz="1050" dirty="0">
                <a:latin typeface="Arial" panose="020B0604020202020204" pitchFamily="34" charset="0"/>
                <a:ea typeface="Times New Roman" panose="02020603050405020304" pitchFamily="18" charset="0"/>
                <a:cs typeface="Arial" panose="020B0604020202020204" pitchFamily="34" charset="0"/>
              </a:rPr>
              <a:t> V. </a:t>
            </a:r>
            <a:br>
              <a:rPr lang="de-DE" sz="1050" dirty="0">
                <a:latin typeface="Arial" panose="020B0604020202020204" pitchFamily="34" charset="0"/>
                <a:ea typeface="Times New Roman" panose="02020603050405020304" pitchFamily="18" charset="0"/>
                <a:cs typeface="Arial" panose="020B0604020202020204" pitchFamily="34" charset="0"/>
              </a:rPr>
            </a:br>
            <a:r>
              <a:rPr lang="de-DE" sz="1050" dirty="0">
                <a:latin typeface="Arial" panose="020B0604020202020204" pitchFamily="34" charset="0"/>
                <a:ea typeface="Times New Roman" panose="02020603050405020304" pitchFamily="18" charset="0"/>
                <a:cs typeface="Arial" panose="020B0604020202020204" pitchFamily="34" charset="0"/>
              </a:rPr>
              <a:t>IBAN: DE74 2406 0300 2´301 7414 00</a:t>
            </a:r>
            <a:endParaRPr lang="de-DE" sz="105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7" name="Rechteck: abgerundete Ecken 6">
            <a:extLst>
              <a:ext uri="{FF2B5EF4-FFF2-40B4-BE49-F238E27FC236}">
                <a16:creationId xmlns:a16="http://schemas.microsoft.com/office/drawing/2014/main" id="{3D15A44C-E2A6-4946-9E08-6805B2F0E760}"/>
              </a:ext>
            </a:extLst>
          </p:cNvPr>
          <p:cNvSpPr/>
          <p:nvPr/>
        </p:nvSpPr>
        <p:spPr>
          <a:xfrm>
            <a:off x="8006942" y="1600199"/>
            <a:ext cx="952500" cy="30410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5" name="Gruppieren 14">
            <a:extLst>
              <a:ext uri="{FF2B5EF4-FFF2-40B4-BE49-F238E27FC236}">
                <a16:creationId xmlns:a16="http://schemas.microsoft.com/office/drawing/2014/main" id="{652D5719-4BFE-4F78-B1B8-7336C2FED292}"/>
              </a:ext>
            </a:extLst>
          </p:cNvPr>
          <p:cNvGrpSpPr/>
          <p:nvPr/>
        </p:nvGrpSpPr>
        <p:grpSpPr>
          <a:xfrm>
            <a:off x="2087297" y="1410367"/>
            <a:ext cx="379066" cy="488730"/>
            <a:chOff x="94764" y="562062"/>
            <a:chExt cx="1088084" cy="1502270"/>
          </a:xfrm>
        </p:grpSpPr>
        <p:sp>
          <p:nvSpPr>
            <p:cNvPr id="14" name="Rechteck: abgerundete Ecken 13">
              <a:extLst>
                <a:ext uri="{FF2B5EF4-FFF2-40B4-BE49-F238E27FC236}">
                  <a16:creationId xmlns:a16="http://schemas.microsoft.com/office/drawing/2014/main" id="{0777AD8F-DC64-476C-BC9E-54C1CC9C3A36}"/>
                </a:ext>
              </a:extLst>
            </p:cNvPr>
            <p:cNvSpPr/>
            <p:nvPr/>
          </p:nvSpPr>
          <p:spPr>
            <a:xfrm>
              <a:off x="94764" y="562062"/>
              <a:ext cx="1088084" cy="150227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DE"/>
            </a:p>
          </p:txBody>
        </p:sp>
        <p:pic>
          <p:nvPicPr>
            <p:cNvPr id="9" name="Grafik 8" descr="Lachendes Gesicht ohne Füllung">
              <a:extLst>
                <a:ext uri="{FF2B5EF4-FFF2-40B4-BE49-F238E27FC236}">
                  <a16:creationId xmlns:a16="http://schemas.microsoft.com/office/drawing/2014/main" id="{25DE4FD4-FB6C-44E0-ACCB-77F1E85452B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1606" y="835995"/>
              <a:ext cx="914400" cy="914400"/>
            </a:xfrm>
            <a:prstGeom prst="rect">
              <a:avLst/>
            </a:prstGeom>
          </p:spPr>
        </p:pic>
      </p:grpSp>
      <p:grpSp>
        <p:nvGrpSpPr>
          <p:cNvPr id="16" name="Gruppieren 15">
            <a:extLst>
              <a:ext uri="{FF2B5EF4-FFF2-40B4-BE49-F238E27FC236}">
                <a16:creationId xmlns:a16="http://schemas.microsoft.com/office/drawing/2014/main" id="{CE232717-E3F9-4077-A857-7581F5D6E034}"/>
              </a:ext>
            </a:extLst>
          </p:cNvPr>
          <p:cNvGrpSpPr/>
          <p:nvPr/>
        </p:nvGrpSpPr>
        <p:grpSpPr>
          <a:xfrm>
            <a:off x="4730867" y="1406811"/>
            <a:ext cx="379066" cy="497489"/>
            <a:chOff x="94764" y="562062"/>
            <a:chExt cx="1088084" cy="1502270"/>
          </a:xfrm>
        </p:grpSpPr>
        <p:sp>
          <p:nvSpPr>
            <p:cNvPr id="17" name="Rechteck: abgerundete Ecken 16">
              <a:extLst>
                <a:ext uri="{FF2B5EF4-FFF2-40B4-BE49-F238E27FC236}">
                  <a16:creationId xmlns:a16="http://schemas.microsoft.com/office/drawing/2014/main" id="{0345E999-8BC1-408E-8EFD-8903738A1DA8}"/>
                </a:ext>
              </a:extLst>
            </p:cNvPr>
            <p:cNvSpPr/>
            <p:nvPr/>
          </p:nvSpPr>
          <p:spPr>
            <a:xfrm>
              <a:off x="94764" y="562062"/>
              <a:ext cx="1088084" cy="150227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DE"/>
            </a:p>
          </p:txBody>
        </p:sp>
        <p:pic>
          <p:nvPicPr>
            <p:cNvPr id="18" name="Grafik 17" descr="Lachendes Gesicht ohne Füllung">
              <a:extLst>
                <a:ext uri="{FF2B5EF4-FFF2-40B4-BE49-F238E27FC236}">
                  <a16:creationId xmlns:a16="http://schemas.microsoft.com/office/drawing/2014/main" id="{EB12B5E1-AC2A-4C19-9528-E4700B2BBD1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1606" y="835995"/>
              <a:ext cx="914400" cy="914400"/>
            </a:xfrm>
            <a:prstGeom prst="rect">
              <a:avLst/>
            </a:prstGeom>
          </p:spPr>
        </p:pic>
      </p:grpSp>
      <p:grpSp>
        <p:nvGrpSpPr>
          <p:cNvPr id="28" name="Gruppieren 27">
            <a:extLst>
              <a:ext uri="{FF2B5EF4-FFF2-40B4-BE49-F238E27FC236}">
                <a16:creationId xmlns:a16="http://schemas.microsoft.com/office/drawing/2014/main" id="{25F9649C-27A6-46B8-B91D-730EE855B526}"/>
              </a:ext>
            </a:extLst>
          </p:cNvPr>
          <p:cNvGrpSpPr/>
          <p:nvPr/>
        </p:nvGrpSpPr>
        <p:grpSpPr>
          <a:xfrm>
            <a:off x="2087297" y="2306543"/>
            <a:ext cx="379066" cy="488730"/>
            <a:chOff x="94764" y="562062"/>
            <a:chExt cx="1088084" cy="1502270"/>
          </a:xfrm>
        </p:grpSpPr>
        <p:sp>
          <p:nvSpPr>
            <p:cNvPr id="29" name="Rechteck: abgerundete Ecken 28">
              <a:extLst>
                <a:ext uri="{FF2B5EF4-FFF2-40B4-BE49-F238E27FC236}">
                  <a16:creationId xmlns:a16="http://schemas.microsoft.com/office/drawing/2014/main" id="{BFEA8CF1-78A9-46DB-8726-79A6882870D8}"/>
                </a:ext>
              </a:extLst>
            </p:cNvPr>
            <p:cNvSpPr/>
            <p:nvPr/>
          </p:nvSpPr>
          <p:spPr>
            <a:xfrm>
              <a:off x="94764" y="562062"/>
              <a:ext cx="1088084" cy="150227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DE"/>
            </a:p>
          </p:txBody>
        </p:sp>
        <p:pic>
          <p:nvPicPr>
            <p:cNvPr id="30" name="Grafik 29" descr="Lachendes Gesicht ohne Füllung">
              <a:extLst>
                <a:ext uri="{FF2B5EF4-FFF2-40B4-BE49-F238E27FC236}">
                  <a16:creationId xmlns:a16="http://schemas.microsoft.com/office/drawing/2014/main" id="{93306655-DDAA-466C-A11F-5C8A6F53233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1606" y="835995"/>
              <a:ext cx="914400" cy="914400"/>
            </a:xfrm>
            <a:prstGeom prst="rect">
              <a:avLst/>
            </a:prstGeom>
          </p:spPr>
        </p:pic>
      </p:grpSp>
      <p:grpSp>
        <p:nvGrpSpPr>
          <p:cNvPr id="31" name="Gruppieren 30">
            <a:extLst>
              <a:ext uri="{FF2B5EF4-FFF2-40B4-BE49-F238E27FC236}">
                <a16:creationId xmlns:a16="http://schemas.microsoft.com/office/drawing/2014/main" id="{DB738B4A-ABB7-4799-BF94-3349E44BEF07}"/>
              </a:ext>
            </a:extLst>
          </p:cNvPr>
          <p:cNvGrpSpPr/>
          <p:nvPr/>
        </p:nvGrpSpPr>
        <p:grpSpPr>
          <a:xfrm>
            <a:off x="2087297" y="3091017"/>
            <a:ext cx="379066" cy="488730"/>
            <a:chOff x="94764" y="562062"/>
            <a:chExt cx="1088084" cy="1502270"/>
          </a:xfrm>
        </p:grpSpPr>
        <p:sp>
          <p:nvSpPr>
            <p:cNvPr id="32" name="Rechteck: abgerundete Ecken 31">
              <a:extLst>
                <a:ext uri="{FF2B5EF4-FFF2-40B4-BE49-F238E27FC236}">
                  <a16:creationId xmlns:a16="http://schemas.microsoft.com/office/drawing/2014/main" id="{8E039405-87ED-4615-9D3D-68FADA02766A}"/>
                </a:ext>
              </a:extLst>
            </p:cNvPr>
            <p:cNvSpPr/>
            <p:nvPr/>
          </p:nvSpPr>
          <p:spPr>
            <a:xfrm>
              <a:off x="94764" y="562062"/>
              <a:ext cx="1088084" cy="150227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DE"/>
            </a:p>
          </p:txBody>
        </p:sp>
        <p:pic>
          <p:nvPicPr>
            <p:cNvPr id="33" name="Grafik 32" descr="Lachendes Gesicht ohne Füllung">
              <a:extLst>
                <a:ext uri="{FF2B5EF4-FFF2-40B4-BE49-F238E27FC236}">
                  <a16:creationId xmlns:a16="http://schemas.microsoft.com/office/drawing/2014/main" id="{4E1306C9-F88A-4C0D-9CC1-0D8C2DAC09A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1606" y="835995"/>
              <a:ext cx="914400" cy="914400"/>
            </a:xfrm>
            <a:prstGeom prst="rect">
              <a:avLst/>
            </a:prstGeom>
          </p:spPr>
        </p:pic>
      </p:grpSp>
      <p:grpSp>
        <p:nvGrpSpPr>
          <p:cNvPr id="34" name="Gruppieren 33">
            <a:extLst>
              <a:ext uri="{FF2B5EF4-FFF2-40B4-BE49-F238E27FC236}">
                <a16:creationId xmlns:a16="http://schemas.microsoft.com/office/drawing/2014/main" id="{7E07BF24-9C8B-4FA6-B981-9F516BE9065B}"/>
              </a:ext>
            </a:extLst>
          </p:cNvPr>
          <p:cNvGrpSpPr/>
          <p:nvPr/>
        </p:nvGrpSpPr>
        <p:grpSpPr>
          <a:xfrm>
            <a:off x="4730867" y="2300036"/>
            <a:ext cx="379066" cy="488730"/>
            <a:chOff x="94764" y="562062"/>
            <a:chExt cx="1088084" cy="1502270"/>
          </a:xfrm>
        </p:grpSpPr>
        <p:sp>
          <p:nvSpPr>
            <p:cNvPr id="35" name="Rechteck: abgerundete Ecken 34">
              <a:extLst>
                <a:ext uri="{FF2B5EF4-FFF2-40B4-BE49-F238E27FC236}">
                  <a16:creationId xmlns:a16="http://schemas.microsoft.com/office/drawing/2014/main" id="{652ED5A4-C595-423C-969A-35E996819EEE}"/>
                </a:ext>
              </a:extLst>
            </p:cNvPr>
            <p:cNvSpPr/>
            <p:nvPr/>
          </p:nvSpPr>
          <p:spPr>
            <a:xfrm>
              <a:off x="94764" y="562062"/>
              <a:ext cx="1088084" cy="150227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DE"/>
            </a:p>
          </p:txBody>
        </p:sp>
        <p:pic>
          <p:nvPicPr>
            <p:cNvPr id="36" name="Grafik 35" descr="Lachendes Gesicht ohne Füllung">
              <a:extLst>
                <a:ext uri="{FF2B5EF4-FFF2-40B4-BE49-F238E27FC236}">
                  <a16:creationId xmlns:a16="http://schemas.microsoft.com/office/drawing/2014/main" id="{11C1109A-A3C0-4780-8B13-F8BA4A94A9B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1606" y="835995"/>
              <a:ext cx="914400" cy="914400"/>
            </a:xfrm>
            <a:prstGeom prst="rect">
              <a:avLst/>
            </a:prstGeom>
          </p:spPr>
        </p:pic>
      </p:grpSp>
    </p:spTree>
    <p:extLst>
      <p:ext uri="{BB962C8B-B14F-4D97-AF65-F5344CB8AC3E}">
        <p14:creationId xmlns:p14="http://schemas.microsoft.com/office/powerpoint/2010/main" val="244476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0F6314CD-05EC-4F83-B740-DC39B6C3551A}"/>
              </a:ext>
            </a:extLst>
          </p:cNvPr>
          <p:cNvPicPr>
            <a:picLocks noChangeAspect="1"/>
          </p:cNvPicPr>
          <p:nvPr/>
        </p:nvPicPr>
        <p:blipFill>
          <a:blip r:embed="rId2"/>
          <a:stretch>
            <a:fillRect/>
          </a:stretch>
        </p:blipFill>
        <p:spPr>
          <a:xfrm>
            <a:off x="1412185" y="0"/>
            <a:ext cx="9367630" cy="6858000"/>
          </a:xfrm>
          <a:prstGeom prst="rect">
            <a:avLst/>
          </a:prstGeom>
        </p:spPr>
      </p:pic>
      <p:sp>
        <p:nvSpPr>
          <p:cNvPr id="3" name="Rechteck: abgerundete Ecken 2">
            <a:extLst>
              <a:ext uri="{FF2B5EF4-FFF2-40B4-BE49-F238E27FC236}">
                <a16:creationId xmlns:a16="http://schemas.microsoft.com/office/drawing/2014/main" id="{69B0AB8D-C1D8-4BB0-BD34-78E850738864}"/>
              </a:ext>
            </a:extLst>
          </p:cNvPr>
          <p:cNvSpPr/>
          <p:nvPr/>
        </p:nvSpPr>
        <p:spPr>
          <a:xfrm>
            <a:off x="7998553" y="1977704"/>
            <a:ext cx="952500" cy="30410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a:extLst>
              <a:ext uri="{FF2B5EF4-FFF2-40B4-BE49-F238E27FC236}">
                <a16:creationId xmlns:a16="http://schemas.microsoft.com/office/drawing/2014/main" id="{CA9B8831-F236-46D3-84E6-CDC8BF43250A}"/>
              </a:ext>
            </a:extLst>
          </p:cNvPr>
          <p:cNvSpPr txBox="1"/>
          <p:nvPr/>
        </p:nvSpPr>
        <p:spPr>
          <a:xfrm>
            <a:off x="1927021" y="1122363"/>
            <a:ext cx="5676900" cy="4848122"/>
          </a:xfrm>
          <a:prstGeom prst="rect">
            <a:avLst/>
          </a:prstGeom>
          <a:solidFill>
            <a:schemeClr val="bg1"/>
          </a:solidFill>
        </p:spPr>
        <p:txBody>
          <a:bodyPr wrap="square" rtlCol="0">
            <a:spAutoFit/>
          </a:bodyPr>
          <a:lstStyle/>
          <a:p>
            <a:pPr>
              <a:lnSpc>
                <a:spcPct val="107000"/>
              </a:lnSpc>
              <a:spcAft>
                <a:spcPts val="800"/>
              </a:spcAft>
            </a:pPr>
            <a:r>
              <a:rPr lang="de-DE" sz="1200" b="1" dirty="0">
                <a:latin typeface="Arial" panose="020B0604020202020204" pitchFamily="34" charset="0"/>
                <a:ea typeface="Times New Roman" panose="02020603050405020304" pitchFamily="18" charset="0"/>
                <a:cs typeface="Arial" panose="020B0604020202020204" pitchFamily="34" charset="0"/>
              </a:rPr>
              <a:t>Schulfrühstück – jede Woche Dienstag</a:t>
            </a:r>
          </a:p>
          <a:p>
            <a:pPr>
              <a:lnSpc>
                <a:spcPct val="107000"/>
              </a:lnSpc>
              <a:spcAft>
                <a:spcPts val="800"/>
              </a:spcAft>
            </a:pPr>
            <a:r>
              <a:rPr lang="de-DE" sz="1050" dirty="0">
                <a:latin typeface="Arial" panose="020B0604020202020204" pitchFamily="34" charset="0"/>
                <a:ea typeface="Times New Roman" panose="02020603050405020304" pitchFamily="18" charset="0"/>
                <a:cs typeface="Arial" panose="020B0604020202020204" pitchFamily="34" charset="0"/>
              </a:rPr>
              <a:t>Einmal die Woche bekommen haben die Kinder die Möglichkeit sich in der ersten großen Pause ein Frühstück in der Pausenhalle zu kaufen. Dies ist bereits seit Jahren eines der Highlights für die Kinder. Das Frühstück wird jeden Dienstag von einer Gruppe engagierter Eltern vorbereitet und dann für kleine Beträge an die Schüler verkauft. Somit haben die Kinder Gelegenheit eigenverantwortlich mit ihrem Geld umzugehen. Es gibt jede Woche wechselndes Obst, leckere, belegte Brötchen, Laugengebäck, Milch, Getränke und vieles mehr. Die aktuelle Preisliste finden Sie in den Downloads. </a:t>
            </a:r>
          </a:p>
          <a:p>
            <a:pPr>
              <a:lnSpc>
                <a:spcPct val="107000"/>
              </a:lnSpc>
              <a:spcAft>
                <a:spcPts val="800"/>
              </a:spcAft>
            </a:pPr>
            <a:r>
              <a:rPr lang="de-DE" sz="1050" dirty="0">
                <a:latin typeface="Arial" panose="020B0604020202020204" pitchFamily="34" charset="0"/>
                <a:ea typeface="Times New Roman" panose="02020603050405020304" pitchFamily="18" charset="0"/>
                <a:cs typeface="Arial" panose="020B0604020202020204" pitchFamily="34" charset="0"/>
              </a:rPr>
              <a:t>Wer uns hier zukünftig gerne unterstützen möchte, schickt einfach eine Mail an </a:t>
            </a:r>
            <a:r>
              <a:rPr lang="de-DE" sz="1050" dirty="0">
                <a:latin typeface="Arial" panose="020B0604020202020204" pitchFamily="34" charset="0"/>
                <a:ea typeface="Times New Roman" panose="02020603050405020304" pitchFamily="18" charset="0"/>
                <a:cs typeface="Arial" panose="020B0604020202020204" pitchFamily="34" charset="0"/>
                <a:hlinkClick r:id="rId3"/>
              </a:rPr>
              <a:t>schulverein.handeloh@gmail.com</a:t>
            </a:r>
            <a:endParaRPr lang="de-DE" sz="1050" dirty="0">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de-DE" sz="1200" b="1" dirty="0">
                <a:latin typeface="Arial" panose="020B0604020202020204" pitchFamily="34" charset="0"/>
                <a:ea typeface="Times New Roman" panose="02020603050405020304" pitchFamily="18" charset="0"/>
                <a:cs typeface="Arial" panose="020B0604020202020204" pitchFamily="34" charset="0"/>
              </a:rPr>
              <a:t>Mitmach-Zirkus</a:t>
            </a:r>
          </a:p>
          <a:p>
            <a:pPr>
              <a:lnSpc>
                <a:spcPct val="107000"/>
              </a:lnSpc>
              <a:spcAft>
                <a:spcPts val="800"/>
              </a:spcAft>
            </a:pPr>
            <a:r>
              <a:rPr lang="de-DE" sz="1050" dirty="0">
                <a:effectLst/>
                <a:latin typeface="Arial" panose="020B0604020202020204" pitchFamily="34" charset="0"/>
                <a:ea typeface="Times New Roman" panose="02020603050405020304" pitchFamily="18" charset="0"/>
                <a:cs typeface="Arial" panose="020B0604020202020204" pitchFamily="34" charset="0"/>
              </a:rPr>
              <a:t>Alle 4 Jahre kommt ein Zirkus in unsere Schule um eine Projektwoche mit den Kindern zu veranstalten. </a:t>
            </a:r>
            <a:r>
              <a:rPr lang="de-DE" sz="1050" dirty="0">
                <a:latin typeface="Arial" panose="020B0604020202020204" pitchFamily="34" charset="0"/>
                <a:ea typeface="Times New Roman" panose="02020603050405020304" pitchFamily="18" charset="0"/>
                <a:cs typeface="Arial" panose="020B0604020202020204" pitchFamily="34" charset="0"/>
              </a:rPr>
              <a:t>Hier lernen die Kinder eine Woche das Leben der Akrobaten kennen und üben eine komplette Zirkusvorstellung ein. Zum Abschluss wird das Erlernte dann vor den Eltern, Großeltern, Geschwistern, Freunden und Verwandten im Rahmen einer Zirkusvorstellung in der großen Manege vorgeführt. Hier beteiligt sich der Schulverein jedes Mal an den Kosten, um die Beiträge für die einzelnen Kinder möglichst gering zu halten.</a:t>
            </a:r>
          </a:p>
          <a:p>
            <a:pPr>
              <a:lnSpc>
                <a:spcPct val="107000"/>
              </a:lnSpc>
              <a:spcAft>
                <a:spcPts val="800"/>
              </a:spcAft>
            </a:pPr>
            <a:r>
              <a:rPr lang="de-DE" sz="1200" b="1" dirty="0">
                <a:latin typeface="Arial" panose="020B0604020202020204" pitchFamily="34" charset="0"/>
                <a:ea typeface="Times New Roman" panose="02020603050405020304" pitchFamily="18" charset="0"/>
                <a:cs typeface="Arial" panose="020B0604020202020204" pitchFamily="34" charset="0"/>
              </a:rPr>
              <a:t>Schulbücherei</a:t>
            </a:r>
          </a:p>
          <a:p>
            <a:pPr>
              <a:lnSpc>
                <a:spcPct val="107000"/>
              </a:lnSpc>
              <a:spcAft>
                <a:spcPts val="800"/>
              </a:spcAft>
            </a:pPr>
            <a:r>
              <a:rPr lang="de-DE" sz="1050" dirty="0">
                <a:effectLst/>
                <a:latin typeface="Arial" panose="020B0604020202020204" pitchFamily="34" charset="0"/>
                <a:ea typeface="Times New Roman" panose="02020603050405020304" pitchFamily="18" charset="0"/>
                <a:cs typeface="Arial" panose="020B0604020202020204" pitchFamily="34" charset="0"/>
              </a:rPr>
              <a:t>Einmal im Jahr stocken wir in Zusammenarbeit mit den Lehrern und der Schulleitung unsere Schulbücherei mit neuen, interessanten Büchern aus, damit unsere Kinder sich neuen Lesestoff ausleihen können.</a:t>
            </a:r>
            <a:endParaRPr lang="de-DE" sz="1050" dirty="0">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endParaRPr lang="de-DE" sz="105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39504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16380996-ED37-4E74-BD52-7F69DE7225DA}"/>
              </a:ext>
            </a:extLst>
          </p:cNvPr>
          <p:cNvPicPr>
            <a:picLocks noChangeAspect="1"/>
          </p:cNvPicPr>
          <p:nvPr/>
        </p:nvPicPr>
        <p:blipFill>
          <a:blip r:embed="rId2"/>
          <a:stretch>
            <a:fillRect/>
          </a:stretch>
        </p:blipFill>
        <p:spPr>
          <a:xfrm>
            <a:off x="1412185" y="0"/>
            <a:ext cx="9367630" cy="6858000"/>
          </a:xfrm>
          <a:prstGeom prst="rect">
            <a:avLst/>
          </a:prstGeom>
        </p:spPr>
      </p:pic>
      <p:sp>
        <p:nvSpPr>
          <p:cNvPr id="5" name="Rechteck: abgerundete Ecken 4">
            <a:extLst>
              <a:ext uri="{FF2B5EF4-FFF2-40B4-BE49-F238E27FC236}">
                <a16:creationId xmlns:a16="http://schemas.microsoft.com/office/drawing/2014/main" id="{F858B95D-2D02-4986-BA93-99247A33ADBE}"/>
              </a:ext>
            </a:extLst>
          </p:cNvPr>
          <p:cNvSpPr/>
          <p:nvPr/>
        </p:nvSpPr>
        <p:spPr>
          <a:xfrm>
            <a:off x="7998553" y="1977704"/>
            <a:ext cx="952500" cy="30410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0F81B138-6F4E-4C6C-9E15-D4A2007F29BD}"/>
              </a:ext>
            </a:extLst>
          </p:cNvPr>
          <p:cNvSpPr txBox="1"/>
          <p:nvPr/>
        </p:nvSpPr>
        <p:spPr>
          <a:xfrm>
            <a:off x="1927021" y="1122363"/>
            <a:ext cx="5676900" cy="4700005"/>
          </a:xfrm>
          <a:prstGeom prst="rect">
            <a:avLst/>
          </a:prstGeom>
          <a:solidFill>
            <a:schemeClr val="bg1"/>
          </a:solidFill>
        </p:spPr>
        <p:txBody>
          <a:bodyPr wrap="square" rtlCol="0">
            <a:spAutoFit/>
          </a:bodyPr>
          <a:lstStyle/>
          <a:p>
            <a:pPr>
              <a:lnSpc>
                <a:spcPct val="107000"/>
              </a:lnSpc>
              <a:spcAft>
                <a:spcPts val="800"/>
              </a:spcAft>
            </a:pPr>
            <a:r>
              <a:rPr lang="de-DE" sz="1200" b="1" dirty="0">
                <a:latin typeface="Arial" panose="020B0604020202020204" pitchFamily="34" charset="0"/>
                <a:ea typeface="Times New Roman" panose="02020603050405020304" pitchFamily="18" charset="0"/>
                <a:cs typeface="Arial" panose="020B0604020202020204" pitchFamily="34" charset="0"/>
              </a:rPr>
              <a:t>Pausen-Gestaltung</a:t>
            </a:r>
          </a:p>
          <a:p>
            <a:pPr>
              <a:lnSpc>
                <a:spcPct val="107000"/>
              </a:lnSpc>
              <a:spcAft>
                <a:spcPts val="800"/>
              </a:spcAft>
            </a:pPr>
            <a:r>
              <a:rPr lang="de-DE" sz="1050" dirty="0">
                <a:effectLst/>
                <a:latin typeface="Arial" panose="020B0604020202020204" pitchFamily="34" charset="0"/>
                <a:ea typeface="Times New Roman" panose="02020603050405020304" pitchFamily="18" charset="0"/>
                <a:cs typeface="Arial" panose="020B0604020202020204" pitchFamily="34" charset="0"/>
              </a:rPr>
              <a:t>Um den Kindern möglichst tolle Pausen zu ermöglichen, hat der Schulverein in den letzten Jahren immer wieder neue Spielgeräte für den Pausenhof und die Pausenhalle angeschafft, wie zum Beispiel einen Tischkicker. Außerdem haben wir während der Corona-Pandemie für jede Klasse eine Pausen-Spielkiste angeschafft, um den Kindern auch in dieser Zeit eine spielreiche Pause zu ermöglichen, da eine normale Spielzeugausleihe nicht stattfinden konnte.</a:t>
            </a:r>
          </a:p>
          <a:p>
            <a:pPr>
              <a:lnSpc>
                <a:spcPct val="107000"/>
              </a:lnSpc>
              <a:spcAft>
                <a:spcPts val="800"/>
              </a:spcAft>
            </a:pPr>
            <a:r>
              <a:rPr lang="de-DE" sz="1200" b="1" dirty="0">
                <a:latin typeface="Arial" panose="020B0604020202020204" pitchFamily="34" charset="0"/>
                <a:cs typeface="Arial" panose="020B0604020202020204" pitchFamily="34" charset="0"/>
              </a:rPr>
              <a:t>Warnwesten für die 1. Klassen</a:t>
            </a:r>
          </a:p>
          <a:p>
            <a:pPr>
              <a:lnSpc>
                <a:spcPct val="107000"/>
              </a:lnSpc>
              <a:spcAft>
                <a:spcPts val="800"/>
              </a:spcAft>
            </a:pPr>
            <a:r>
              <a:rPr lang="de-DE" sz="1050" dirty="0">
                <a:latin typeface="Arial" panose="020B0604020202020204" pitchFamily="34" charset="0"/>
                <a:ea typeface="Calibri" panose="020F0502020204030204" pitchFamily="34" charset="0"/>
                <a:cs typeface="Arial" panose="020B0604020202020204" pitchFamily="34" charset="0"/>
              </a:rPr>
              <a:t>Nachdem es lange Zeit gesponsorte Warnwesten für die Erstklässler vom ADAC gab und dies aber irgendwann eingestellt wurde, hat sich der Schulverein in Absprache mit der Schulleitung dazu entschieden, ab dem Schuljahr 2021/2022 den Erstklässlern Warnwesten zum Schulanfang zu schenken. Somit soll ein möglichst sicherer Schulweg für alle Schüler gewährleistet werden.</a:t>
            </a:r>
          </a:p>
          <a:p>
            <a:pPr>
              <a:lnSpc>
                <a:spcPct val="107000"/>
              </a:lnSpc>
              <a:spcAft>
                <a:spcPts val="800"/>
              </a:spcAft>
            </a:pPr>
            <a:r>
              <a:rPr lang="de-DE" sz="1200" b="1" dirty="0">
                <a:latin typeface="Arial" panose="020B0604020202020204" pitchFamily="34" charset="0"/>
                <a:cs typeface="Arial" panose="020B0604020202020204" pitchFamily="34" charset="0"/>
              </a:rPr>
              <a:t>1.-Hilfe-Kurse für die 4. Klassen</a:t>
            </a:r>
          </a:p>
          <a:p>
            <a:pPr>
              <a:lnSpc>
                <a:spcPct val="107000"/>
              </a:lnSpc>
              <a:spcAft>
                <a:spcPts val="800"/>
              </a:spcAft>
            </a:pPr>
            <a:r>
              <a:rPr lang="de-DE" sz="1050" dirty="0">
                <a:latin typeface="Arial" panose="020B0604020202020204" pitchFamily="34" charset="0"/>
                <a:ea typeface="Calibri" panose="020F0502020204030204" pitchFamily="34" charset="0"/>
                <a:cs typeface="Arial" panose="020B0604020202020204" pitchFamily="34" charset="0"/>
              </a:rPr>
              <a:t>Schon seit einigen Jahren machen die 4. Klassen der Grundschule einen 1.-Hilfe-Kurs um für den Notfall mit den ersten Grundlagen vertraut zu sein. Um die Eltern zu entlasten und allen Kindern eine Teilnahme daran zu ermöglichen, wird auch hier ein Teil der Kosten vom Schulverein übernommen</a:t>
            </a:r>
          </a:p>
          <a:p>
            <a:pPr>
              <a:lnSpc>
                <a:spcPct val="107000"/>
              </a:lnSpc>
              <a:spcAft>
                <a:spcPts val="800"/>
              </a:spcAft>
            </a:pPr>
            <a:r>
              <a:rPr lang="de-DE" sz="1200" b="1" dirty="0">
                <a:latin typeface="Arial" panose="020B0604020202020204" pitchFamily="34" charset="0"/>
                <a:ea typeface="Calibri" panose="020F0502020204030204" pitchFamily="34" charset="0"/>
                <a:cs typeface="Arial" panose="020B0604020202020204" pitchFamily="34" charset="0"/>
              </a:rPr>
              <a:t>Eis am letzten Schultag</a:t>
            </a:r>
          </a:p>
          <a:p>
            <a:pPr>
              <a:lnSpc>
                <a:spcPct val="107000"/>
              </a:lnSpc>
              <a:spcAft>
                <a:spcPts val="800"/>
              </a:spcAft>
            </a:pPr>
            <a:r>
              <a:rPr lang="de-DE" sz="1050" dirty="0">
                <a:latin typeface="Arial" panose="020B0604020202020204" pitchFamily="34" charset="0"/>
                <a:ea typeface="Calibri" panose="020F0502020204030204" pitchFamily="34" charset="0"/>
                <a:cs typeface="Arial" panose="020B0604020202020204" pitchFamily="34" charset="0"/>
              </a:rPr>
              <a:t>Um den Schülern den letzten Tag vor den Sommerferien zu versüßen, ist es schon seit langer Zeit Tradition, dass jeder Schüler mit einem Eis vom Schulverein in die Ferien verabschiedet wird.</a:t>
            </a:r>
          </a:p>
        </p:txBody>
      </p:sp>
    </p:spTree>
    <p:extLst>
      <p:ext uri="{BB962C8B-B14F-4D97-AF65-F5344CB8AC3E}">
        <p14:creationId xmlns:p14="http://schemas.microsoft.com/office/powerpoint/2010/main" val="81259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996241CD-79D2-462C-88B3-287BDCFE0ADA}"/>
              </a:ext>
            </a:extLst>
          </p:cNvPr>
          <p:cNvPicPr>
            <a:picLocks noChangeAspect="1"/>
          </p:cNvPicPr>
          <p:nvPr/>
        </p:nvPicPr>
        <p:blipFill>
          <a:blip r:embed="rId2"/>
          <a:stretch>
            <a:fillRect/>
          </a:stretch>
        </p:blipFill>
        <p:spPr>
          <a:xfrm>
            <a:off x="1412185" y="0"/>
            <a:ext cx="9367630" cy="6858000"/>
          </a:xfrm>
          <a:prstGeom prst="rect">
            <a:avLst/>
          </a:prstGeom>
        </p:spPr>
      </p:pic>
      <p:sp>
        <p:nvSpPr>
          <p:cNvPr id="5" name="Rechteck: abgerundete Ecken 4">
            <a:extLst>
              <a:ext uri="{FF2B5EF4-FFF2-40B4-BE49-F238E27FC236}">
                <a16:creationId xmlns:a16="http://schemas.microsoft.com/office/drawing/2014/main" id="{B3CE13EE-C53A-4634-AE2D-302ED59FA040}"/>
              </a:ext>
            </a:extLst>
          </p:cNvPr>
          <p:cNvSpPr/>
          <p:nvPr/>
        </p:nvSpPr>
        <p:spPr>
          <a:xfrm>
            <a:off x="7998553" y="1977704"/>
            <a:ext cx="952500" cy="30410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4DD0752D-266D-4F6E-BE57-60511E96089B}"/>
              </a:ext>
            </a:extLst>
          </p:cNvPr>
          <p:cNvSpPr txBox="1"/>
          <p:nvPr/>
        </p:nvSpPr>
        <p:spPr>
          <a:xfrm>
            <a:off x="1927021" y="1122363"/>
            <a:ext cx="5676900" cy="3259995"/>
          </a:xfrm>
          <a:prstGeom prst="rect">
            <a:avLst/>
          </a:prstGeom>
          <a:solidFill>
            <a:schemeClr val="bg1"/>
          </a:solidFill>
        </p:spPr>
        <p:txBody>
          <a:bodyPr wrap="square" rtlCol="0">
            <a:spAutoFit/>
          </a:bodyPr>
          <a:lstStyle/>
          <a:p>
            <a:pPr>
              <a:lnSpc>
                <a:spcPct val="107000"/>
              </a:lnSpc>
              <a:spcAft>
                <a:spcPts val="800"/>
              </a:spcAft>
            </a:pPr>
            <a:r>
              <a:rPr lang="de-DE" sz="1200" b="1" dirty="0">
                <a:latin typeface="Arial" panose="020B0604020202020204" pitchFamily="34" charset="0"/>
                <a:ea typeface="Calibri" panose="020F0502020204030204" pitchFamily="34" charset="0"/>
                <a:cs typeface="Arial" panose="020B0604020202020204" pitchFamily="34" charset="0"/>
              </a:rPr>
              <a:t>Einschulungstag</a:t>
            </a:r>
          </a:p>
          <a:p>
            <a:pPr>
              <a:lnSpc>
                <a:spcPct val="107000"/>
              </a:lnSpc>
              <a:spcAft>
                <a:spcPts val="800"/>
              </a:spcAft>
            </a:pPr>
            <a:r>
              <a:rPr lang="de-DE" sz="1050" dirty="0">
                <a:latin typeface="Arial" panose="020B0604020202020204" pitchFamily="34" charset="0"/>
                <a:ea typeface="Calibri" panose="020F0502020204030204" pitchFamily="34" charset="0"/>
                <a:cs typeface="Arial" panose="020B0604020202020204" pitchFamily="34" charset="0"/>
              </a:rPr>
              <a:t>Jedes Jahr am Einschulungstag bieten wir, in Zusammenarbeit mit den Eltern der dann</a:t>
            </a:r>
            <a:br>
              <a:rPr lang="de-DE" sz="1050" dirty="0">
                <a:latin typeface="Arial" panose="020B0604020202020204" pitchFamily="34" charset="0"/>
                <a:ea typeface="Calibri" panose="020F0502020204030204" pitchFamily="34" charset="0"/>
                <a:cs typeface="Arial" panose="020B0604020202020204" pitchFamily="34" charset="0"/>
              </a:rPr>
            </a:br>
            <a:r>
              <a:rPr lang="de-DE" sz="1050" dirty="0">
                <a:latin typeface="Arial" panose="020B0604020202020204" pitchFamily="34" charset="0"/>
                <a:ea typeface="Calibri" panose="020F0502020204030204" pitchFamily="34" charset="0"/>
                <a:cs typeface="Arial" panose="020B0604020202020204" pitchFamily="34" charset="0"/>
              </a:rPr>
              <a:t>2. Klassen, Kaffee, Getränke und Kuchen gegen eine Spende an, um den wartenden Eltern, Geschwistern und Großeltern die Wartezeit zu versüßen, während die neuen Erstklässler ihre erste Schnupperstunde erleben.</a:t>
            </a:r>
          </a:p>
          <a:p>
            <a:pPr>
              <a:lnSpc>
                <a:spcPct val="107000"/>
              </a:lnSpc>
              <a:spcAft>
                <a:spcPts val="800"/>
              </a:spcAft>
            </a:pPr>
            <a:r>
              <a:rPr lang="de-DE" sz="1200" b="1" dirty="0">
                <a:latin typeface="Arial" panose="020B0604020202020204" pitchFamily="34" charset="0"/>
                <a:ea typeface="Calibri" panose="020F0502020204030204" pitchFamily="34" charset="0"/>
                <a:cs typeface="Arial" panose="020B0604020202020204" pitchFamily="34" charset="0"/>
              </a:rPr>
              <a:t>iPads &amp; LEGO</a:t>
            </a:r>
            <a:r>
              <a:rPr lang="de-DE" sz="1200" b="1" baseline="30000" dirty="0">
                <a:latin typeface="Arial" panose="020B0604020202020204" pitchFamily="34" charset="0"/>
                <a:ea typeface="Calibri" panose="020F0502020204030204" pitchFamily="34" charset="0"/>
                <a:cs typeface="Arial" panose="020B0604020202020204" pitchFamily="34" charset="0"/>
              </a:rPr>
              <a:t>®</a:t>
            </a:r>
            <a:r>
              <a:rPr lang="de-DE" sz="1200" b="1" dirty="0">
                <a:latin typeface="Arial" panose="020B0604020202020204" pitchFamily="34" charset="0"/>
                <a:ea typeface="Calibri" panose="020F0502020204030204" pitchFamily="34" charset="0"/>
                <a:cs typeface="Arial" panose="020B0604020202020204" pitchFamily="34" charset="0"/>
              </a:rPr>
              <a:t>-Roboter</a:t>
            </a:r>
          </a:p>
          <a:p>
            <a:pPr>
              <a:lnSpc>
                <a:spcPct val="107000"/>
              </a:lnSpc>
              <a:spcAft>
                <a:spcPts val="800"/>
              </a:spcAft>
            </a:pPr>
            <a:r>
              <a:rPr lang="de-DE" sz="1050" dirty="0">
                <a:latin typeface="Arial" panose="020B0604020202020204" pitchFamily="34" charset="0"/>
                <a:ea typeface="Calibri" panose="020F0502020204030204" pitchFamily="34" charset="0"/>
                <a:cs typeface="Arial" panose="020B0604020202020204" pitchFamily="34" charset="0"/>
              </a:rPr>
              <a:t>Dank großzügiger Spenden im Rahmen des 60-jährigen Schuljubiläums konnten wir es realisieren, der Grundschule LEGO</a:t>
            </a:r>
            <a:r>
              <a:rPr lang="de-DE" sz="1050" baseline="30000" dirty="0">
                <a:latin typeface="Arial" panose="020B0604020202020204" pitchFamily="34" charset="0"/>
                <a:ea typeface="Calibri" panose="020F0502020204030204" pitchFamily="34" charset="0"/>
                <a:cs typeface="Arial" panose="020B0604020202020204" pitchFamily="34" charset="0"/>
              </a:rPr>
              <a:t>®</a:t>
            </a:r>
            <a:r>
              <a:rPr lang="de-DE" sz="1050" dirty="0">
                <a:latin typeface="Arial" panose="020B0604020202020204" pitchFamily="34" charset="0"/>
                <a:ea typeface="Calibri" panose="020F0502020204030204" pitchFamily="34" charset="0"/>
                <a:cs typeface="Arial" panose="020B0604020202020204" pitchFamily="34" charset="0"/>
              </a:rPr>
              <a:t>-Lernroboter sowie 6 dazugehörige iPads für die Durchführung einer AG zu beschaffen. Die iPads können selbstverständlich auch im Förderunterricht und bei speziellen Aufgabenstellungen zum Einsatz kommen.</a:t>
            </a:r>
          </a:p>
          <a:p>
            <a:pPr>
              <a:lnSpc>
                <a:spcPct val="107000"/>
              </a:lnSpc>
              <a:spcAft>
                <a:spcPts val="800"/>
              </a:spcAft>
            </a:pPr>
            <a:r>
              <a:rPr lang="de-DE" sz="1200" b="1" dirty="0">
                <a:latin typeface="Arial" panose="020B0604020202020204" pitchFamily="34" charset="0"/>
                <a:ea typeface="Calibri" panose="020F0502020204030204" pitchFamily="34" charset="0"/>
                <a:cs typeface="Arial" panose="020B0604020202020204" pitchFamily="34" charset="0"/>
              </a:rPr>
              <a:t>Schulkleidung</a:t>
            </a:r>
          </a:p>
          <a:p>
            <a:pPr>
              <a:lnSpc>
                <a:spcPct val="107000"/>
              </a:lnSpc>
              <a:spcAft>
                <a:spcPts val="800"/>
              </a:spcAft>
            </a:pPr>
            <a:r>
              <a:rPr lang="de-DE" sz="1050" dirty="0">
                <a:latin typeface="Arial" panose="020B0604020202020204" pitchFamily="34" charset="0"/>
                <a:ea typeface="Calibri" panose="020F0502020204030204" pitchFamily="34" charset="0"/>
                <a:cs typeface="Arial" panose="020B0604020202020204" pitchFamily="34" charset="0"/>
              </a:rPr>
              <a:t>Ab dem Schuljahr 2021/2022 haben wir wieder Schulkleidung auf freiwilliger Basis organisiert. Diese Schulkleidung trägt das Logo der Schule und kann zweimal im Jahr über einen Internetshop bestellt werden. Genauere Infos dazu finden Sie in der Rubrik „Schulkleidung“. </a:t>
            </a:r>
          </a:p>
        </p:txBody>
      </p:sp>
    </p:spTree>
    <p:extLst>
      <p:ext uri="{BB962C8B-B14F-4D97-AF65-F5344CB8AC3E}">
        <p14:creationId xmlns:p14="http://schemas.microsoft.com/office/powerpoint/2010/main" val="2789979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A738D9A6-3132-4FB2-A325-5E7E9E237934}"/>
              </a:ext>
            </a:extLst>
          </p:cNvPr>
          <p:cNvPicPr>
            <a:picLocks noChangeAspect="1"/>
          </p:cNvPicPr>
          <p:nvPr/>
        </p:nvPicPr>
        <p:blipFill>
          <a:blip r:embed="rId2"/>
          <a:stretch>
            <a:fillRect/>
          </a:stretch>
        </p:blipFill>
        <p:spPr>
          <a:xfrm>
            <a:off x="1412185" y="0"/>
            <a:ext cx="9367630" cy="6858000"/>
          </a:xfrm>
          <a:prstGeom prst="rect">
            <a:avLst/>
          </a:prstGeom>
        </p:spPr>
      </p:pic>
      <p:sp>
        <p:nvSpPr>
          <p:cNvPr id="6" name="Textfeld 5">
            <a:extLst>
              <a:ext uri="{FF2B5EF4-FFF2-40B4-BE49-F238E27FC236}">
                <a16:creationId xmlns:a16="http://schemas.microsoft.com/office/drawing/2014/main" id="{351706BE-8F25-4F51-8A26-B1296F53B5E1}"/>
              </a:ext>
            </a:extLst>
          </p:cNvPr>
          <p:cNvSpPr txBox="1"/>
          <p:nvPr/>
        </p:nvSpPr>
        <p:spPr>
          <a:xfrm>
            <a:off x="1927021" y="1122363"/>
            <a:ext cx="5676900" cy="5617563"/>
          </a:xfrm>
          <a:prstGeom prst="rect">
            <a:avLst/>
          </a:prstGeom>
          <a:solidFill>
            <a:schemeClr val="bg1"/>
          </a:solidFill>
        </p:spPr>
        <p:txBody>
          <a:bodyPr wrap="square" rtlCol="0">
            <a:spAutoFit/>
          </a:bodyPr>
          <a:lstStyle/>
          <a:p>
            <a:pPr>
              <a:lnSpc>
                <a:spcPct val="107000"/>
              </a:lnSpc>
              <a:spcAft>
                <a:spcPts val="800"/>
              </a:spcAft>
            </a:pPr>
            <a:r>
              <a:rPr lang="de-DE" sz="1200" b="1" dirty="0">
                <a:latin typeface="Arial" panose="020B0604020202020204" pitchFamily="34" charset="0"/>
                <a:ea typeface="Calibri" panose="020F0502020204030204" pitchFamily="34" charset="0"/>
                <a:cs typeface="Arial" panose="020B0604020202020204" pitchFamily="34" charset="0"/>
              </a:rPr>
              <a:t>Schulkleidung</a:t>
            </a:r>
          </a:p>
          <a:p>
            <a:pPr>
              <a:lnSpc>
                <a:spcPct val="107000"/>
              </a:lnSpc>
              <a:spcAft>
                <a:spcPts val="800"/>
              </a:spcAft>
            </a:pPr>
            <a:r>
              <a:rPr lang="de-DE" sz="1050" dirty="0">
                <a:latin typeface="Arial" panose="020B0604020202020204" pitchFamily="34" charset="0"/>
                <a:ea typeface="Calibri" panose="020F0502020204030204" pitchFamily="34" charset="0"/>
                <a:cs typeface="Arial" panose="020B0604020202020204" pitchFamily="34" charset="0"/>
              </a:rPr>
              <a:t>Nachdem es jetzt einige Jahre keine Schulkleidung der Grundschule </a:t>
            </a:r>
            <a:r>
              <a:rPr lang="de-DE" sz="1050" dirty="0" err="1">
                <a:latin typeface="Arial" panose="020B0604020202020204" pitchFamily="34" charset="0"/>
                <a:ea typeface="Calibri" panose="020F0502020204030204" pitchFamily="34" charset="0"/>
                <a:cs typeface="Arial" panose="020B0604020202020204" pitchFamily="34" charset="0"/>
              </a:rPr>
              <a:t>Handeloh</a:t>
            </a:r>
            <a:r>
              <a:rPr lang="de-DE" sz="1050" dirty="0">
                <a:latin typeface="Arial" panose="020B0604020202020204" pitchFamily="34" charset="0"/>
                <a:ea typeface="Calibri" panose="020F0502020204030204" pitchFamily="34" charset="0"/>
                <a:cs typeface="Arial" panose="020B0604020202020204" pitchFamily="34" charset="0"/>
              </a:rPr>
              <a:t> mehr zu kaufen gab, haben wir uns zum Schuljahr 2021/2022 dazu entschieden wieder Schulkleidung auf freiwilliger Basis anzubieten. </a:t>
            </a:r>
          </a:p>
          <a:p>
            <a:pPr>
              <a:lnSpc>
                <a:spcPct val="107000"/>
              </a:lnSpc>
              <a:spcAft>
                <a:spcPts val="800"/>
              </a:spcAft>
            </a:pPr>
            <a:r>
              <a:rPr lang="de-DE" sz="1050" dirty="0">
                <a:latin typeface="Arial" panose="020B0604020202020204" pitchFamily="34" charset="0"/>
                <a:ea typeface="Calibri" panose="020F0502020204030204" pitchFamily="34" charset="0"/>
                <a:cs typeface="Arial" panose="020B0604020202020204" pitchFamily="34" charset="0"/>
              </a:rPr>
              <a:t>Um eine möglichst einfache Umsetzung für alle Beteiligten zu gewährleisten, haben wir uns für einen Anbieter entschieden, der uns einen Internetshop für unsere individuelle Schulkleidung eingerichtet hat. Diesen erreichen Sie über den folgenden Link:</a:t>
            </a:r>
          </a:p>
          <a:p>
            <a:pPr>
              <a:lnSpc>
                <a:spcPct val="107000"/>
              </a:lnSpc>
              <a:spcAft>
                <a:spcPts val="800"/>
              </a:spcAft>
            </a:pPr>
            <a:r>
              <a:rPr lang="de-DE" sz="1050" dirty="0">
                <a:latin typeface="Arial" panose="020B0604020202020204" pitchFamily="34" charset="0"/>
                <a:ea typeface="Calibri" panose="020F0502020204030204" pitchFamily="34" charset="0"/>
                <a:cs typeface="Arial" panose="020B0604020202020204" pitchFamily="34" charset="0"/>
              </a:rPr>
              <a:t>Link</a:t>
            </a:r>
          </a:p>
          <a:p>
            <a:pPr>
              <a:lnSpc>
                <a:spcPct val="107000"/>
              </a:lnSpc>
              <a:spcAft>
                <a:spcPts val="800"/>
              </a:spcAft>
            </a:pPr>
            <a:r>
              <a:rPr lang="de-DE" sz="1050" dirty="0">
                <a:latin typeface="Arial" panose="020B0604020202020204" pitchFamily="34" charset="0"/>
                <a:ea typeface="Calibri" panose="020F0502020204030204" pitchFamily="34" charset="0"/>
                <a:cs typeface="Arial" panose="020B0604020202020204" pitchFamily="34" charset="0"/>
              </a:rPr>
              <a:t>WICHTIG: Eine Lieferung der Schulkleidung erfolgt an zwei festen Terminen im Jahr! Diese werden wir hier regelmäßig veröffentlichen.</a:t>
            </a:r>
          </a:p>
          <a:p>
            <a:pPr>
              <a:lnSpc>
                <a:spcPct val="107000"/>
              </a:lnSpc>
              <a:spcAft>
                <a:spcPts val="800"/>
              </a:spcAft>
            </a:pPr>
            <a:r>
              <a:rPr lang="de-DE" sz="1050" dirty="0">
                <a:latin typeface="Arial" panose="020B0604020202020204" pitchFamily="34" charset="0"/>
                <a:ea typeface="Calibri" panose="020F0502020204030204" pitchFamily="34" charset="0"/>
                <a:cs typeface="Arial" panose="020B0604020202020204" pitchFamily="34" charset="0"/>
              </a:rPr>
              <a:t>Es ist geplant jeweils einmal kurz vor Weihnachten und einmal zum Sommer hin einen Bestelltermin anzubieten. Zu diesen Terminen kann sich jeder seine gewünschten Teile im Onlineshop bestellen und auch dort direkt bezahlen. Nach der Produktion wird die Kleidung dann gesammelt an die Schule versandt und dort an die Schüler verteilt.</a:t>
            </a:r>
          </a:p>
          <a:p>
            <a:pPr>
              <a:lnSpc>
                <a:spcPct val="107000"/>
              </a:lnSpc>
              <a:spcAft>
                <a:spcPts val="800"/>
              </a:spcAft>
            </a:pPr>
            <a:r>
              <a:rPr lang="de-DE" sz="1050" dirty="0">
                <a:latin typeface="Arial" panose="020B0604020202020204" pitchFamily="34" charset="0"/>
                <a:ea typeface="Calibri" panose="020F0502020204030204" pitchFamily="34" charset="0"/>
                <a:cs typeface="Arial" panose="020B0604020202020204" pitchFamily="34" charset="0"/>
              </a:rPr>
              <a:t>Wer Fragen hat, sich von der Qualität der Produkte vorab überzeugen möchte oder weitere Produktwünsche hat, kann sich gerne an uns wenden. </a:t>
            </a:r>
          </a:p>
          <a:p>
            <a:pPr>
              <a:lnSpc>
                <a:spcPct val="107000"/>
              </a:lnSpc>
              <a:spcAft>
                <a:spcPts val="800"/>
              </a:spcAft>
            </a:pPr>
            <a:r>
              <a:rPr lang="de-DE" sz="1050" dirty="0">
                <a:latin typeface="Arial" panose="020B0604020202020204" pitchFamily="34" charset="0"/>
                <a:ea typeface="Calibri" panose="020F0502020204030204" pitchFamily="34" charset="0"/>
                <a:cs typeface="Arial" panose="020B0604020202020204" pitchFamily="34" charset="0"/>
              </a:rPr>
              <a:t>Und hier noch ein paar Infos zu dem Anbieter von unserer Schulkleidung: </a:t>
            </a:r>
          </a:p>
          <a:p>
            <a:pPr>
              <a:lnSpc>
                <a:spcPct val="107000"/>
              </a:lnSpc>
              <a:spcAft>
                <a:spcPts val="800"/>
              </a:spcAft>
            </a:pPr>
            <a:r>
              <a:rPr lang="de-DE" sz="1050" dirty="0">
                <a:latin typeface="Arial" panose="020B0604020202020204" pitchFamily="34" charset="0"/>
                <a:ea typeface="Calibri" panose="020F0502020204030204" pitchFamily="34" charset="0"/>
                <a:cs typeface="Arial" panose="020B0604020202020204" pitchFamily="34" charset="0"/>
              </a:rPr>
              <a:t>Wir beziehen unsere Schulkleidung ab sofort über den Anbieter schul.ag. Die Schulkleidung ist Nachhaltig – Fair – Ökologisch – das bedeutet (Quelle: https://schulkleidung.schul.ag):</a:t>
            </a:r>
          </a:p>
          <a:p>
            <a:pPr marL="628650" lvl="1" indent="-171450">
              <a:buFontTx/>
              <a:buChar char="-"/>
            </a:pPr>
            <a:r>
              <a:rPr lang="de-DE" sz="1050" dirty="0">
                <a:latin typeface="Arial" panose="020B0604020202020204" pitchFamily="34" charset="0"/>
                <a:ea typeface="Calibri" panose="020F0502020204030204" pitchFamily="34" charset="0"/>
                <a:cs typeface="Arial" panose="020B0604020202020204" pitchFamily="34" charset="0"/>
              </a:rPr>
              <a:t>Keine Kinderarbeit</a:t>
            </a:r>
          </a:p>
          <a:p>
            <a:pPr marL="628650" lvl="1" indent="-171450">
              <a:buFontTx/>
              <a:buChar char="-"/>
            </a:pPr>
            <a:r>
              <a:rPr lang="de-DE" sz="1050" dirty="0">
                <a:latin typeface="Arial" panose="020B0604020202020204" pitchFamily="34" charset="0"/>
                <a:ea typeface="Calibri" panose="020F0502020204030204" pitchFamily="34" charset="0"/>
                <a:cs typeface="Arial" panose="020B0604020202020204" pitchFamily="34" charset="0"/>
              </a:rPr>
              <a:t>Einhaltung von </a:t>
            </a:r>
            <a:r>
              <a:rPr lang="de-DE" sz="1050" dirty="0" err="1">
                <a:latin typeface="Arial" panose="020B0604020202020204" pitchFamily="34" charset="0"/>
                <a:ea typeface="Calibri" panose="020F0502020204030204" pitchFamily="34" charset="0"/>
                <a:cs typeface="Arial" panose="020B0604020202020204" pitchFamily="34" charset="0"/>
              </a:rPr>
              <a:t>Ökotex</a:t>
            </a:r>
            <a:r>
              <a:rPr lang="de-DE" sz="1050" dirty="0">
                <a:latin typeface="Arial" panose="020B0604020202020204" pitchFamily="34" charset="0"/>
                <a:ea typeface="Calibri" panose="020F0502020204030204" pitchFamily="34" charset="0"/>
                <a:cs typeface="Arial" panose="020B0604020202020204" pitchFamily="34" charset="0"/>
              </a:rPr>
              <a:t> Standard &amp; GOTS Zertifizierung</a:t>
            </a:r>
          </a:p>
          <a:p>
            <a:pPr marL="628650" lvl="1" indent="-171450">
              <a:buFontTx/>
              <a:buChar char="-"/>
            </a:pPr>
            <a:r>
              <a:rPr lang="de-DE" sz="1050" dirty="0">
                <a:latin typeface="Arial" panose="020B0604020202020204" pitchFamily="34" charset="0"/>
                <a:ea typeface="Calibri" panose="020F0502020204030204" pitchFamily="34" charset="0"/>
                <a:cs typeface="Arial" panose="020B0604020202020204" pitchFamily="34" charset="0"/>
              </a:rPr>
              <a:t>Herstellung mit Bio-Baumwolle</a:t>
            </a:r>
          </a:p>
          <a:p>
            <a:pPr marL="628650" lvl="1" indent="-171450">
              <a:buFontTx/>
              <a:buChar char="-"/>
            </a:pPr>
            <a:r>
              <a:rPr lang="de-DE" sz="1050" dirty="0">
                <a:latin typeface="Arial" panose="020B0604020202020204" pitchFamily="34" charset="0"/>
                <a:ea typeface="Calibri" panose="020F0502020204030204" pitchFamily="34" charset="0"/>
                <a:cs typeface="Arial" panose="020B0604020202020204" pitchFamily="34" charset="0"/>
              </a:rPr>
              <a:t>Sozialverträgliche Arbeitsbedingungen &amp; soziale Verantwortung im Sinne des Fair Trade</a:t>
            </a:r>
          </a:p>
          <a:p>
            <a:pPr marL="628650" lvl="1" indent="-171450">
              <a:buFontTx/>
              <a:buChar char="-"/>
            </a:pPr>
            <a:r>
              <a:rPr lang="de-DE" sz="1050" dirty="0">
                <a:latin typeface="Arial" panose="020B0604020202020204" pitchFamily="34" charset="0"/>
                <a:ea typeface="Calibri" panose="020F0502020204030204" pitchFamily="34" charset="0"/>
                <a:cs typeface="Arial" panose="020B0604020202020204" pitchFamily="34" charset="0"/>
              </a:rPr>
              <a:t>Zahlung von fairen Preisen</a:t>
            </a:r>
          </a:p>
          <a:p>
            <a:pPr marL="628650" lvl="1" indent="-171450">
              <a:buFontTx/>
              <a:buChar char="-"/>
            </a:pPr>
            <a:r>
              <a:rPr lang="de-DE" sz="1050" dirty="0">
                <a:latin typeface="Arial" panose="020B0604020202020204" pitchFamily="34" charset="0"/>
                <a:ea typeface="Calibri" panose="020F0502020204030204" pitchFamily="34" charset="0"/>
                <a:cs typeface="Arial" panose="020B0604020202020204" pitchFamily="34" charset="0"/>
              </a:rPr>
              <a:t>Transparenz entlang der gesamten Lieferkette</a:t>
            </a:r>
          </a:p>
          <a:p>
            <a:pPr marL="628650" lvl="1" indent="-171450">
              <a:buFontTx/>
              <a:buChar char="-"/>
            </a:pPr>
            <a:r>
              <a:rPr lang="de-DE" sz="1050" dirty="0">
                <a:latin typeface="Arial" panose="020B0604020202020204" pitchFamily="34" charset="0"/>
                <a:ea typeface="Calibri" panose="020F0502020204030204" pitchFamily="34" charset="0"/>
                <a:cs typeface="Arial" panose="020B0604020202020204" pitchFamily="34" charset="0"/>
              </a:rPr>
              <a:t>Ethische Herstellungsrichtlinien, wie etwa die Gleichberechtigung von Frauen</a:t>
            </a:r>
          </a:p>
        </p:txBody>
      </p:sp>
      <p:sp>
        <p:nvSpPr>
          <p:cNvPr id="7" name="Textfeld 6">
            <a:extLst>
              <a:ext uri="{FF2B5EF4-FFF2-40B4-BE49-F238E27FC236}">
                <a16:creationId xmlns:a16="http://schemas.microsoft.com/office/drawing/2014/main" id="{FBFFB206-27A2-4CD5-9EAF-B2A993B9DB14}"/>
              </a:ext>
            </a:extLst>
          </p:cNvPr>
          <p:cNvSpPr txBox="1"/>
          <p:nvPr/>
        </p:nvSpPr>
        <p:spPr>
          <a:xfrm>
            <a:off x="8008078" y="2397162"/>
            <a:ext cx="1371600" cy="284693"/>
          </a:xfrm>
          <a:prstGeom prst="rect">
            <a:avLst/>
          </a:prstGeom>
          <a:solidFill>
            <a:schemeClr val="bg1"/>
          </a:solidFill>
          <a:ln>
            <a:noFill/>
          </a:ln>
        </p:spPr>
        <p:txBody>
          <a:bodyPr wrap="square" rtlCol="0">
            <a:spAutoFit/>
          </a:bodyPr>
          <a:lstStyle/>
          <a:p>
            <a:r>
              <a:rPr lang="de-DE" sz="1250" dirty="0"/>
              <a:t>SCHULKLEIDUNG</a:t>
            </a:r>
          </a:p>
        </p:txBody>
      </p:sp>
      <p:sp>
        <p:nvSpPr>
          <p:cNvPr id="5" name="Rechteck: abgerundete Ecken 4">
            <a:extLst>
              <a:ext uri="{FF2B5EF4-FFF2-40B4-BE49-F238E27FC236}">
                <a16:creationId xmlns:a16="http://schemas.microsoft.com/office/drawing/2014/main" id="{2FF90BE8-9B3B-481B-9ECA-27BB26F9B706}"/>
              </a:ext>
            </a:extLst>
          </p:cNvPr>
          <p:cNvSpPr/>
          <p:nvPr/>
        </p:nvSpPr>
        <p:spPr>
          <a:xfrm>
            <a:off x="8008078" y="2377754"/>
            <a:ext cx="1574072" cy="30410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85914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0F6314CD-05EC-4F83-B740-DC39B6C3551A}"/>
              </a:ext>
            </a:extLst>
          </p:cNvPr>
          <p:cNvPicPr>
            <a:picLocks noChangeAspect="1"/>
          </p:cNvPicPr>
          <p:nvPr/>
        </p:nvPicPr>
        <p:blipFill>
          <a:blip r:embed="rId2"/>
          <a:stretch>
            <a:fillRect/>
          </a:stretch>
        </p:blipFill>
        <p:spPr>
          <a:xfrm>
            <a:off x="1412185" y="0"/>
            <a:ext cx="9367630" cy="6858000"/>
          </a:xfrm>
          <a:prstGeom prst="rect">
            <a:avLst/>
          </a:prstGeom>
        </p:spPr>
      </p:pic>
      <p:sp>
        <p:nvSpPr>
          <p:cNvPr id="3" name="Textfeld 2">
            <a:extLst>
              <a:ext uri="{FF2B5EF4-FFF2-40B4-BE49-F238E27FC236}">
                <a16:creationId xmlns:a16="http://schemas.microsoft.com/office/drawing/2014/main" id="{C68C3B1B-1099-45AC-9E5A-0EA0D03A101D}"/>
              </a:ext>
            </a:extLst>
          </p:cNvPr>
          <p:cNvSpPr txBox="1"/>
          <p:nvPr/>
        </p:nvSpPr>
        <p:spPr>
          <a:xfrm>
            <a:off x="1927021" y="1122363"/>
            <a:ext cx="5676900" cy="1654684"/>
          </a:xfrm>
          <a:prstGeom prst="rect">
            <a:avLst/>
          </a:prstGeom>
          <a:solidFill>
            <a:schemeClr val="bg1"/>
          </a:solidFill>
        </p:spPr>
        <p:txBody>
          <a:bodyPr wrap="square" rtlCol="0">
            <a:spAutoFit/>
          </a:bodyPr>
          <a:lstStyle/>
          <a:p>
            <a:pPr>
              <a:lnSpc>
                <a:spcPct val="107000"/>
              </a:lnSpc>
              <a:spcAft>
                <a:spcPts val="800"/>
              </a:spcAft>
            </a:pPr>
            <a:r>
              <a:rPr lang="de-DE" sz="1200" b="1" dirty="0">
                <a:latin typeface="Arial" panose="020B0604020202020204" pitchFamily="34" charset="0"/>
                <a:ea typeface="Times New Roman" panose="02020603050405020304" pitchFamily="18" charset="0"/>
                <a:cs typeface="Arial" panose="020B0604020202020204" pitchFamily="34" charset="0"/>
              </a:rPr>
              <a:t>Downloads</a:t>
            </a:r>
          </a:p>
          <a:p>
            <a:pPr>
              <a:lnSpc>
                <a:spcPct val="107000"/>
              </a:lnSpc>
              <a:spcAft>
                <a:spcPts val="800"/>
              </a:spcAft>
            </a:pPr>
            <a:r>
              <a:rPr lang="de-DE" sz="1050" dirty="0">
                <a:effectLst/>
                <a:latin typeface="Arial" panose="020B0604020202020204" pitchFamily="34" charset="0"/>
                <a:ea typeface="Times New Roman" panose="02020603050405020304" pitchFamily="18" charset="0"/>
                <a:cs typeface="Arial" panose="020B0604020202020204" pitchFamily="34" charset="0"/>
              </a:rPr>
              <a:t>Beitrittserklärung</a:t>
            </a:r>
          </a:p>
          <a:p>
            <a:pPr>
              <a:lnSpc>
                <a:spcPct val="107000"/>
              </a:lnSpc>
              <a:spcAft>
                <a:spcPts val="800"/>
              </a:spcAft>
            </a:pPr>
            <a:r>
              <a:rPr lang="de-DE" sz="1050" dirty="0">
                <a:latin typeface="Arial" panose="020B0604020202020204" pitchFamily="34" charset="0"/>
                <a:ea typeface="Times New Roman" panose="02020603050405020304" pitchFamily="18" charset="0"/>
                <a:cs typeface="Arial" panose="020B0604020202020204" pitchFamily="34" charset="0"/>
              </a:rPr>
              <a:t>Datenschutzhinweis</a:t>
            </a:r>
          </a:p>
          <a:p>
            <a:pPr>
              <a:lnSpc>
                <a:spcPct val="107000"/>
              </a:lnSpc>
              <a:spcAft>
                <a:spcPts val="800"/>
              </a:spcAft>
            </a:pPr>
            <a:r>
              <a:rPr lang="de-DE" sz="1050" dirty="0">
                <a:latin typeface="Arial" panose="020B0604020202020204" pitchFamily="34" charset="0"/>
                <a:ea typeface="Times New Roman" panose="02020603050405020304" pitchFamily="18" charset="0"/>
                <a:cs typeface="Arial" panose="020B0604020202020204" pitchFamily="34" charset="0"/>
              </a:rPr>
              <a:t>Satzung</a:t>
            </a:r>
          </a:p>
          <a:p>
            <a:pPr>
              <a:lnSpc>
                <a:spcPct val="107000"/>
              </a:lnSpc>
              <a:spcAft>
                <a:spcPts val="800"/>
              </a:spcAft>
            </a:pPr>
            <a:r>
              <a:rPr lang="de-DE" sz="1050" dirty="0">
                <a:latin typeface="Arial" panose="020B0604020202020204" pitchFamily="34" charset="0"/>
                <a:ea typeface="Times New Roman" panose="02020603050405020304" pitchFamily="18" charset="0"/>
                <a:cs typeface="Arial" panose="020B0604020202020204" pitchFamily="34" charset="0"/>
              </a:rPr>
              <a:t>Protokoll der letzten Jahreshauptversammlung</a:t>
            </a:r>
          </a:p>
          <a:p>
            <a:pPr>
              <a:lnSpc>
                <a:spcPct val="107000"/>
              </a:lnSpc>
              <a:spcAft>
                <a:spcPts val="800"/>
              </a:spcAft>
            </a:pPr>
            <a:r>
              <a:rPr lang="de-DE" sz="1050" dirty="0">
                <a:latin typeface="Arial" panose="020B0604020202020204" pitchFamily="34" charset="0"/>
                <a:ea typeface="Times New Roman" panose="02020603050405020304" pitchFamily="18" charset="0"/>
                <a:cs typeface="Arial" panose="020B0604020202020204" pitchFamily="34" charset="0"/>
              </a:rPr>
              <a:t>Preisliste Schulfrühstück</a:t>
            </a:r>
          </a:p>
        </p:txBody>
      </p:sp>
      <p:sp>
        <p:nvSpPr>
          <p:cNvPr id="5" name="Rechteck: abgerundete Ecken 4">
            <a:extLst>
              <a:ext uri="{FF2B5EF4-FFF2-40B4-BE49-F238E27FC236}">
                <a16:creationId xmlns:a16="http://schemas.microsoft.com/office/drawing/2014/main" id="{732A5CBF-1BF4-4AD9-82B6-98D44CE39406}"/>
              </a:ext>
            </a:extLst>
          </p:cNvPr>
          <p:cNvSpPr/>
          <p:nvPr/>
        </p:nvSpPr>
        <p:spPr>
          <a:xfrm>
            <a:off x="7998553" y="2777047"/>
            <a:ext cx="952500" cy="30410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89207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4B4DE1BC-0FEF-472D-BBBD-3CB84F85BB68}"/>
              </a:ext>
            </a:extLst>
          </p:cNvPr>
          <p:cNvPicPr>
            <a:picLocks noChangeAspect="1"/>
          </p:cNvPicPr>
          <p:nvPr/>
        </p:nvPicPr>
        <p:blipFill>
          <a:blip r:embed="rId2"/>
          <a:stretch>
            <a:fillRect/>
          </a:stretch>
        </p:blipFill>
        <p:spPr>
          <a:xfrm>
            <a:off x="1412185" y="0"/>
            <a:ext cx="9367630" cy="6858000"/>
          </a:xfrm>
          <a:prstGeom prst="rect">
            <a:avLst/>
          </a:prstGeom>
        </p:spPr>
      </p:pic>
      <p:sp>
        <p:nvSpPr>
          <p:cNvPr id="5" name="Textfeld 4">
            <a:extLst>
              <a:ext uri="{FF2B5EF4-FFF2-40B4-BE49-F238E27FC236}">
                <a16:creationId xmlns:a16="http://schemas.microsoft.com/office/drawing/2014/main" id="{5B7DD686-E6F8-4306-B049-4C15E57D7795}"/>
              </a:ext>
            </a:extLst>
          </p:cNvPr>
          <p:cNvSpPr txBox="1"/>
          <p:nvPr/>
        </p:nvSpPr>
        <p:spPr>
          <a:xfrm>
            <a:off x="1927021" y="1122363"/>
            <a:ext cx="5676900" cy="4728346"/>
          </a:xfrm>
          <a:prstGeom prst="rect">
            <a:avLst/>
          </a:prstGeom>
          <a:solidFill>
            <a:schemeClr val="bg1"/>
          </a:solidFill>
        </p:spPr>
        <p:txBody>
          <a:bodyPr wrap="square" rtlCol="0">
            <a:spAutoFit/>
          </a:bodyPr>
          <a:lstStyle/>
          <a:p>
            <a:pPr>
              <a:lnSpc>
                <a:spcPct val="107000"/>
              </a:lnSpc>
              <a:spcAft>
                <a:spcPts val="800"/>
              </a:spcAft>
            </a:pPr>
            <a:r>
              <a:rPr lang="de-DE" sz="1200" b="1" dirty="0">
                <a:latin typeface="Arial" panose="020B0604020202020204" pitchFamily="34" charset="0"/>
                <a:ea typeface="Times New Roman" panose="02020603050405020304" pitchFamily="18" charset="0"/>
                <a:cs typeface="Arial" panose="020B0604020202020204" pitchFamily="34" charset="0"/>
              </a:rPr>
              <a:t>Impressum</a:t>
            </a:r>
          </a:p>
          <a:p>
            <a:pPr>
              <a:lnSpc>
                <a:spcPct val="107000"/>
              </a:lnSpc>
              <a:spcAft>
                <a:spcPts val="800"/>
              </a:spcAft>
            </a:pPr>
            <a:r>
              <a:rPr lang="de-DE" sz="1050" dirty="0">
                <a:latin typeface="Arial" panose="020B0604020202020204" pitchFamily="34" charset="0"/>
                <a:ea typeface="Times New Roman" panose="02020603050405020304" pitchFamily="18" charset="0"/>
                <a:cs typeface="Arial" panose="020B0604020202020204" pitchFamily="34" charset="0"/>
              </a:rPr>
              <a:t>Schulverein der Grundschule </a:t>
            </a:r>
            <a:r>
              <a:rPr lang="de-DE" sz="1050" dirty="0" err="1">
                <a:latin typeface="Arial" panose="020B0604020202020204" pitchFamily="34" charset="0"/>
                <a:ea typeface="Times New Roman" panose="02020603050405020304" pitchFamily="18" charset="0"/>
                <a:cs typeface="Arial" panose="020B0604020202020204" pitchFamily="34" charset="0"/>
              </a:rPr>
              <a:t>Handeloh</a:t>
            </a:r>
            <a:r>
              <a:rPr lang="de-DE" sz="1050" dirty="0">
                <a:latin typeface="Arial" panose="020B0604020202020204" pitchFamily="34" charset="0"/>
                <a:ea typeface="Times New Roman" panose="02020603050405020304" pitchFamily="18" charset="0"/>
                <a:cs typeface="Arial" panose="020B0604020202020204" pitchFamily="34" charset="0"/>
              </a:rPr>
              <a:t> e. V.</a:t>
            </a:r>
            <a:br>
              <a:rPr lang="de-DE" sz="1050" dirty="0">
                <a:latin typeface="Arial" panose="020B0604020202020204" pitchFamily="34" charset="0"/>
                <a:ea typeface="Times New Roman" panose="02020603050405020304" pitchFamily="18" charset="0"/>
                <a:cs typeface="Arial" panose="020B0604020202020204" pitchFamily="34" charset="0"/>
              </a:rPr>
            </a:br>
            <a:r>
              <a:rPr lang="de-DE" sz="1050" dirty="0">
                <a:latin typeface="Arial" panose="020B0604020202020204" pitchFamily="34" charset="0"/>
                <a:ea typeface="Times New Roman" panose="02020603050405020304" pitchFamily="18" charset="0"/>
                <a:cs typeface="Arial" panose="020B0604020202020204" pitchFamily="34" charset="0"/>
              </a:rPr>
              <a:t>Schulstraße 5</a:t>
            </a:r>
            <a:br>
              <a:rPr lang="de-DE" sz="1050" dirty="0">
                <a:latin typeface="Arial" panose="020B0604020202020204" pitchFamily="34" charset="0"/>
                <a:ea typeface="Times New Roman" panose="02020603050405020304" pitchFamily="18" charset="0"/>
                <a:cs typeface="Arial" panose="020B0604020202020204" pitchFamily="34" charset="0"/>
              </a:rPr>
            </a:br>
            <a:r>
              <a:rPr lang="de-DE" sz="1050" dirty="0">
                <a:latin typeface="Arial" panose="020B0604020202020204" pitchFamily="34" charset="0"/>
                <a:ea typeface="Times New Roman" panose="02020603050405020304" pitchFamily="18" charset="0"/>
                <a:cs typeface="Arial" panose="020B0604020202020204" pitchFamily="34" charset="0"/>
              </a:rPr>
              <a:t>21256 </a:t>
            </a:r>
            <a:r>
              <a:rPr lang="de-DE" sz="1050" dirty="0" err="1">
                <a:latin typeface="Arial" panose="020B0604020202020204" pitchFamily="34" charset="0"/>
                <a:ea typeface="Times New Roman" panose="02020603050405020304" pitchFamily="18" charset="0"/>
                <a:cs typeface="Arial" panose="020B0604020202020204" pitchFamily="34" charset="0"/>
              </a:rPr>
              <a:t>Handeloh</a:t>
            </a:r>
            <a:endParaRPr lang="de-DE" sz="1050" dirty="0">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de-DE" sz="1050" dirty="0">
                <a:latin typeface="Arial" panose="020B0604020202020204" pitchFamily="34" charset="0"/>
                <a:ea typeface="Times New Roman" panose="02020603050405020304" pitchFamily="18" charset="0"/>
                <a:cs typeface="Arial" panose="020B0604020202020204" pitchFamily="34" charset="0"/>
              </a:rPr>
              <a:t>1. Vorsitzende: Vanessa Köhler</a:t>
            </a:r>
            <a:br>
              <a:rPr lang="de-DE" sz="1050" dirty="0">
                <a:latin typeface="Arial" panose="020B0604020202020204" pitchFamily="34" charset="0"/>
                <a:ea typeface="Times New Roman" panose="02020603050405020304" pitchFamily="18" charset="0"/>
                <a:cs typeface="Arial" panose="020B0604020202020204" pitchFamily="34" charset="0"/>
              </a:rPr>
            </a:br>
            <a:r>
              <a:rPr lang="de-DE" sz="1050" dirty="0">
                <a:latin typeface="Arial" panose="020B0604020202020204" pitchFamily="34" charset="0"/>
                <a:ea typeface="Times New Roman" panose="02020603050405020304" pitchFamily="18" charset="0"/>
                <a:cs typeface="Arial" panose="020B0604020202020204" pitchFamily="34" charset="0"/>
              </a:rPr>
              <a:t>2. Vorsitzende: Michèle </a:t>
            </a:r>
            <a:r>
              <a:rPr lang="de-DE" sz="1050" dirty="0" err="1">
                <a:latin typeface="Arial" panose="020B0604020202020204" pitchFamily="34" charset="0"/>
                <a:ea typeface="Times New Roman" panose="02020603050405020304" pitchFamily="18" charset="0"/>
                <a:cs typeface="Arial" panose="020B0604020202020204" pitchFamily="34" charset="0"/>
              </a:rPr>
              <a:t>Pester</a:t>
            </a:r>
            <a:br>
              <a:rPr lang="de-DE" sz="1050" dirty="0">
                <a:latin typeface="Arial" panose="020B0604020202020204" pitchFamily="34" charset="0"/>
                <a:ea typeface="Times New Roman" panose="02020603050405020304" pitchFamily="18" charset="0"/>
                <a:cs typeface="Arial" panose="020B0604020202020204" pitchFamily="34" charset="0"/>
              </a:rPr>
            </a:br>
            <a:r>
              <a:rPr lang="de-DE" sz="1050" dirty="0">
                <a:latin typeface="Arial" panose="020B0604020202020204" pitchFamily="34" charset="0"/>
                <a:ea typeface="Times New Roman" panose="02020603050405020304" pitchFamily="18" charset="0"/>
                <a:cs typeface="Arial" panose="020B0604020202020204" pitchFamily="34" charset="0"/>
              </a:rPr>
              <a:t>3. Vorsitzende: Janina Meyer</a:t>
            </a:r>
            <a:br>
              <a:rPr lang="de-DE" sz="1050" dirty="0">
                <a:latin typeface="Arial" panose="020B0604020202020204" pitchFamily="34" charset="0"/>
                <a:ea typeface="Times New Roman" panose="02020603050405020304" pitchFamily="18" charset="0"/>
                <a:cs typeface="Arial" panose="020B0604020202020204" pitchFamily="34" charset="0"/>
              </a:rPr>
            </a:br>
            <a:r>
              <a:rPr lang="de-DE" sz="1050" dirty="0">
                <a:latin typeface="Arial" panose="020B0604020202020204" pitchFamily="34" charset="0"/>
                <a:ea typeface="Times New Roman" panose="02020603050405020304" pitchFamily="18" charset="0"/>
                <a:cs typeface="Arial" panose="020B0604020202020204" pitchFamily="34" charset="0"/>
              </a:rPr>
              <a:t>Kassenwartin: Sandra Vorwerk</a:t>
            </a:r>
            <a:br>
              <a:rPr lang="de-DE" sz="1050">
                <a:latin typeface="Arial" panose="020B0604020202020204" pitchFamily="34" charset="0"/>
                <a:ea typeface="Times New Roman" panose="02020603050405020304" pitchFamily="18" charset="0"/>
                <a:cs typeface="Arial" panose="020B0604020202020204" pitchFamily="34" charset="0"/>
              </a:rPr>
            </a:br>
            <a:r>
              <a:rPr lang="de-DE" sz="1050">
                <a:latin typeface="Arial" panose="020B0604020202020204" pitchFamily="34" charset="0"/>
                <a:ea typeface="Times New Roman" panose="02020603050405020304" pitchFamily="18" charset="0"/>
                <a:cs typeface="Arial" panose="020B0604020202020204" pitchFamily="34" charset="0"/>
              </a:rPr>
              <a:t>Schriftführer: </a:t>
            </a:r>
            <a:endParaRPr lang="de-DE" sz="1050" dirty="0">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de-DE" sz="1050" dirty="0">
                <a:latin typeface="Arial" panose="020B0604020202020204" pitchFamily="34" charset="0"/>
                <a:ea typeface="Times New Roman" panose="02020603050405020304" pitchFamily="18" charset="0"/>
                <a:cs typeface="Arial" panose="020B0604020202020204" pitchFamily="34" charset="0"/>
              </a:rPr>
              <a:t>E-Mail: schulverein.handeloh@gmail.com</a:t>
            </a:r>
          </a:p>
          <a:p>
            <a:pPr>
              <a:lnSpc>
                <a:spcPct val="107000"/>
              </a:lnSpc>
              <a:spcAft>
                <a:spcPts val="800"/>
              </a:spcAft>
            </a:pPr>
            <a:r>
              <a:rPr lang="de-DE" sz="1050" dirty="0">
                <a:latin typeface="Arial" panose="020B0604020202020204" pitchFamily="34" charset="0"/>
                <a:ea typeface="Times New Roman" panose="02020603050405020304" pitchFamily="18" charset="0"/>
                <a:cs typeface="Arial" panose="020B0604020202020204" pitchFamily="34" charset="0"/>
              </a:rPr>
              <a:t>Eingetragen im Registerblatt VR 1334, Amtsgericht Tostedt</a:t>
            </a:r>
          </a:p>
          <a:p>
            <a:pPr>
              <a:lnSpc>
                <a:spcPct val="107000"/>
              </a:lnSpc>
              <a:spcAft>
                <a:spcPts val="800"/>
              </a:spcAft>
            </a:pPr>
            <a:endParaRPr lang="de-DE" sz="1050" dirty="0">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de-DE" sz="1050" dirty="0">
                <a:latin typeface="Arial" panose="020B0604020202020204" pitchFamily="34" charset="0"/>
                <a:cs typeface="Arial" panose="020B0604020202020204" pitchFamily="34" charset="0"/>
              </a:rPr>
              <a:t>© Schulverein </a:t>
            </a:r>
            <a:r>
              <a:rPr lang="de-DE" sz="1050" dirty="0" err="1">
                <a:latin typeface="Arial" panose="020B0604020202020204" pitchFamily="34" charset="0"/>
                <a:cs typeface="Arial" panose="020B0604020202020204" pitchFamily="34" charset="0"/>
              </a:rPr>
              <a:t>Handeloh</a:t>
            </a:r>
            <a:r>
              <a:rPr lang="de-DE" sz="1050" dirty="0">
                <a:latin typeface="Arial" panose="020B0604020202020204" pitchFamily="34" charset="0"/>
                <a:cs typeface="Arial" panose="020B0604020202020204" pitchFamily="34" charset="0"/>
              </a:rPr>
              <a:t> 2021, Inhalt und Struktur, sowie Markenbezeichnung, Logos, Bilder, Grafiken, Texte, Charts, Sounds, Animationen und Videos, sowie deren Anordnung auf dieser Webseite sind urheberrechtlich geschützt. Jede Verwendung ist ohne ausdrückliche und schriftliche Zustimmung der Rechteinhaber unzulässig. Dies gilt insbesondere für Vervielfältigungen, Übersetzungen, Mikroverfilmung und die Verarbeitung in elektronischen Systemen.</a:t>
            </a:r>
          </a:p>
          <a:p>
            <a:pPr>
              <a:lnSpc>
                <a:spcPct val="107000"/>
              </a:lnSpc>
              <a:spcAft>
                <a:spcPts val="800"/>
              </a:spcAft>
            </a:pPr>
            <a:r>
              <a:rPr lang="de-DE" sz="1050" b="1" dirty="0">
                <a:latin typeface="Arial" panose="020B0604020202020204" pitchFamily="34" charset="0"/>
                <a:cs typeface="Arial" panose="020B0604020202020204" pitchFamily="34" charset="0"/>
              </a:rPr>
              <a:t>Haftungshinweis</a:t>
            </a:r>
            <a:br>
              <a:rPr lang="de-DE" sz="1050" dirty="0">
                <a:latin typeface="Arial" panose="020B0604020202020204" pitchFamily="34" charset="0"/>
                <a:cs typeface="Arial" panose="020B0604020202020204" pitchFamily="34" charset="0"/>
              </a:rPr>
            </a:br>
            <a:r>
              <a:rPr lang="de-DE" sz="1050" dirty="0">
                <a:latin typeface="Arial" panose="020B0604020202020204" pitchFamily="34" charset="0"/>
                <a:cs typeface="Arial" panose="020B0604020202020204" pitchFamily="34" charset="0"/>
              </a:rPr>
              <a:t>Trotz sorgfältiger inhaltlicher Kontrolle übernehmen wir keine Haftung für die Inhalte externer Links. Für den Inhalt der verlinkten Seiten sind ausschließlich deren Betreiber verantwortlich.</a:t>
            </a:r>
          </a:p>
          <a:p>
            <a:pPr>
              <a:lnSpc>
                <a:spcPct val="107000"/>
              </a:lnSpc>
              <a:spcAft>
                <a:spcPts val="800"/>
              </a:spcAft>
            </a:pPr>
            <a:endParaRPr lang="de-DE" sz="1050" dirty="0">
              <a:latin typeface="Arial" panose="020B0604020202020204" pitchFamily="34" charset="0"/>
              <a:ea typeface="Times New Roman" panose="02020603050405020304" pitchFamily="18" charset="0"/>
              <a:cs typeface="Arial" panose="020B0604020202020204" pitchFamily="34" charset="0"/>
            </a:endParaRPr>
          </a:p>
        </p:txBody>
      </p:sp>
      <p:sp>
        <p:nvSpPr>
          <p:cNvPr id="6" name="Rechteck: abgerundete Ecken 5">
            <a:extLst>
              <a:ext uri="{FF2B5EF4-FFF2-40B4-BE49-F238E27FC236}">
                <a16:creationId xmlns:a16="http://schemas.microsoft.com/office/drawing/2014/main" id="{18CCAE6B-48C5-41D5-B557-351DA2797DF3}"/>
              </a:ext>
            </a:extLst>
          </p:cNvPr>
          <p:cNvSpPr/>
          <p:nvPr/>
        </p:nvSpPr>
        <p:spPr>
          <a:xfrm>
            <a:off x="8007261" y="3182435"/>
            <a:ext cx="952500" cy="30410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6588889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1440</Words>
  <Application>Microsoft Office PowerPoint</Application>
  <PresentationFormat>Breitbild</PresentationFormat>
  <Paragraphs>77</Paragraphs>
  <Slides>8</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Calibri</vt:lpstr>
      <vt:lpstr>Calibri Light</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v.koehler66@outlook.com</dc:creator>
  <cp:lastModifiedBy>v.koehler66@outlook.com</cp:lastModifiedBy>
  <cp:revision>11</cp:revision>
  <cp:lastPrinted>2021-09-02T20:13:07Z</cp:lastPrinted>
  <dcterms:created xsi:type="dcterms:W3CDTF">2021-09-02T12:19:56Z</dcterms:created>
  <dcterms:modified xsi:type="dcterms:W3CDTF">2021-10-07T19:01:50Z</dcterms:modified>
</cp:coreProperties>
</file>